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695" r:id="rId2"/>
    <p:sldId id="693" r:id="rId3"/>
    <p:sldId id="694" r:id="rId4"/>
    <p:sldId id="682" r:id="rId5"/>
    <p:sldId id="684" r:id="rId6"/>
    <p:sldId id="685" r:id="rId7"/>
    <p:sldId id="696" r:id="rId8"/>
    <p:sldId id="697" r:id="rId9"/>
    <p:sldId id="6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33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5.png>
</file>

<file path=ppt/media/image6.sv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AA1FA-46D4-6B46-8C98-83B2729A2657}" type="datetimeFigureOut">
              <a:rPr lang="en-US" smtClean="0"/>
              <a:t>7/19/22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25A6D-CC83-9643-84EF-900F54E46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35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DC5964-3162-43B5-B1EC-63C8D166D7D3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 panose="020B0503020204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 panose="020B0503020204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1914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tx2"/>
                </a:solidFill>
              </a:rPr>
              <a:t>What could have been done differently in the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>
                <a:solidFill>
                  <a:schemeClr val="tx2"/>
                </a:solidFill>
              </a:rPr>
              <a:t>What skills sets were developed</a:t>
            </a:r>
            <a:endParaRPr lang="en-US" dirty="0">
              <a:solidFill>
                <a:schemeClr val="tx2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DC5964-3162-43B5-B1EC-63C8D166D7D3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 panose="020B0503020204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 panose="020B0503020204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9933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emf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emf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mailto:mailto:quietperiod_ww_grp@oracle.com" TargetMode="External"/><Relationship Id="rId2" Type="http://schemas.openxmlformats.org/officeDocument/2006/relationships/hyperlink" Target="https://confluence.oraclecorp.com/confluence/display/DemandCenter/Safe+Harbor+Disclosures+for+Presentations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emf"/><Relationship Id="rId4" Type="http://schemas.openxmlformats.org/officeDocument/2006/relationships/image" Target="../media/image7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emf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emf"/><Relationship Id="rId4" Type="http://schemas.openxmlformats.org/officeDocument/2006/relationships/image" Target="../media/image7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OTag">
            <a:extLst>
              <a:ext uri="{FF2B5EF4-FFF2-40B4-BE49-F238E27FC236}">
                <a16:creationId xmlns:a16="http://schemas.microsoft.com/office/drawing/2014/main" id="{7BFEFC66-2347-E947-A49E-DD43E74CCC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pic>
        <p:nvPicPr>
          <p:cNvPr id="12" name="Oracle Logo" descr="Oracle Logo">
            <a:extLst>
              <a:ext uri="{FF2B5EF4-FFF2-40B4-BE49-F238E27FC236}">
                <a16:creationId xmlns:a16="http://schemas.microsoft.com/office/drawing/2014/main" id="{37E7F181-1615-4A41-B1E8-B9FF5CDED01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44949" y="362333"/>
            <a:ext cx="1524893" cy="320040"/>
          </a:xfrm>
          <a:prstGeom prst="rect">
            <a:avLst/>
          </a:prstGeom>
        </p:spPr>
      </p:pic>
      <p:sp>
        <p:nvSpPr>
          <p:cNvPr id="24" name="Title">
            <a:extLst>
              <a:ext uri="{FF2B5EF4-FFF2-40B4-BE49-F238E27FC236}">
                <a16:creationId xmlns:a16="http://schemas.microsoft.com/office/drawing/2014/main" id="{461BB5F1-8825-7944-96EB-8445317513F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8030" y="2148840"/>
            <a:ext cx="10158984" cy="1280160"/>
          </a:xfrm>
          <a:noFill/>
        </p:spPr>
        <p:txBody>
          <a:bodyPr vert="horz" wrap="square" lIns="0" tIns="0" rIns="0" bIns="91440" rtlCol="0" anchor="b">
            <a:noAutofit/>
          </a:bodyPr>
          <a:lstStyle>
            <a:lvl1pPr>
              <a:defRPr lang="en-US" sz="4000" b="0" dirty="0">
                <a:latin typeface="+mj-lt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Title goes here (up to two lines) </a:t>
            </a:r>
            <a:br>
              <a:rPr lang="en-US" dirty="0"/>
            </a:br>
            <a:r>
              <a:rPr lang="en-US" dirty="0"/>
              <a:t>Georgia Regular 40pt</a:t>
            </a:r>
          </a:p>
        </p:txBody>
      </p:sp>
      <p:sp>
        <p:nvSpPr>
          <p:cNvPr id="25" name="Subhead">
            <a:extLst>
              <a:ext uri="{FF2B5EF4-FFF2-40B4-BE49-F238E27FC236}">
                <a16:creationId xmlns:a16="http://schemas.microsoft.com/office/drawing/2014/main" id="{DE85AE1C-733D-7244-A6DA-C3ADBC76ED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18030" y="3519553"/>
            <a:ext cx="10158984" cy="341247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>
                <a:solidFill>
                  <a:srgbClr val="AE562C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goes here on one line</a:t>
            </a:r>
          </a:p>
        </p:txBody>
      </p:sp>
      <p:sp>
        <p:nvSpPr>
          <p:cNvPr id="11" name="Text Field">
            <a:extLst>
              <a:ext uri="{FF2B5EF4-FFF2-40B4-BE49-F238E27FC236}">
                <a16:creationId xmlns:a16="http://schemas.microsoft.com/office/drawing/2014/main" id="{5096A149-B6C9-A04E-A2B0-54CCFAA4252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18030" y="4545595"/>
            <a:ext cx="5077970" cy="26629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Field 2">
            <a:extLst>
              <a:ext uri="{FF2B5EF4-FFF2-40B4-BE49-F238E27FC236}">
                <a16:creationId xmlns:a16="http://schemas.microsoft.com/office/drawing/2014/main" id="{A57492F9-1AD2-9346-9BB6-C0CF36DEF5E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18030" y="4883188"/>
            <a:ext cx="5077970" cy="89518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Presenter’s Title</a:t>
            </a:r>
          </a:p>
          <a:p>
            <a:pPr lvl="0"/>
            <a:r>
              <a:rPr lang="en-US" dirty="0"/>
              <a:t>Organization, Division or Business Unit</a:t>
            </a:r>
          </a:p>
          <a:p>
            <a:pPr lvl="0"/>
            <a:r>
              <a:rPr lang="en-US" dirty="0"/>
              <a:t>Month 00, 2019</a:t>
            </a:r>
          </a:p>
        </p:txBody>
      </p:sp>
    </p:spTree>
    <p:extLst>
      <p:ext uri="{BB962C8B-B14F-4D97-AF65-F5344CB8AC3E}">
        <p14:creationId xmlns:p14="http://schemas.microsoft.com/office/powerpoint/2010/main" val="114108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Quad Infograph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1">
            <a:extLst>
              <a:ext uri="{FF2B5EF4-FFF2-40B4-BE49-F238E27FC236}">
                <a16:creationId xmlns:a16="http://schemas.microsoft.com/office/drawing/2014/main" id="{DC7ED535-9B24-2444-9E27-765F743C79F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8875" y="1609209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Field 1">
            <a:extLst>
              <a:ext uri="{FF2B5EF4-FFF2-40B4-BE49-F238E27FC236}">
                <a16:creationId xmlns:a16="http://schemas.microsoft.com/office/drawing/2014/main" id="{C023883C-5CAF-9849-B009-1426F35853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35245" y="1609209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422BC426-FCDB-1347-93C5-E0102AEBC39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6350303" y="1609209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1" name="Text Field 2">
            <a:extLst>
              <a:ext uri="{FF2B5EF4-FFF2-40B4-BE49-F238E27FC236}">
                <a16:creationId xmlns:a16="http://schemas.microsoft.com/office/drawing/2014/main" id="{0EDDA99D-1B70-A347-9716-4968C6A671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24823" y="1609209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B5E51CE6-D9C1-DD40-936F-2F700452F826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768875" y="4240646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Text Field 3">
            <a:extLst>
              <a:ext uri="{FF2B5EF4-FFF2-40B4-BE49-F238E27FC236}">
                <a16:creationId xmlns:a16="http://schemas.microsoft.com/office/drawing/2014/main" id="{031D2CD6-C0D8-8147-83B7-2E2A8E8722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635245" y="4240646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6" name="Picture Placeholder 4">
            <a:extLst>
              <a:ext uri="{FF2B5EF4-FFF2-40B4-BE49-F238E27FC236}">
                <a16:creationId xmlns:a16="http://schemas.microsoft.com/office/drawing/2014/main" id="{E401E47D-2565-384E-8A5E-2C02D2EAAAAB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6350303" y="4240646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Field 4">
            <a:extLst>
              <a:ext uri="{FF2B5EF4-FFF2-40B4-BE49-F238E27FC236}">
                <a16:creationId xmlns:a16="http://schemas.microsoft.com/office/drawing/2014/main" id="{41923FF5-9A13-1F4B-89D9-62FE2B43835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24823" y="4240646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3EED3DC-3691-46BD-9B48-E2C270C741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E0263-5FD6-4DE6-B9D0-79EF81804AF3}"/>
              </a:ext>
            </a:extLst>
          </p:cNvPr>
          <p:cNvSpPr>
            <a:spLocks noGrp="1"/>
          </p:cNvSpPr>
          <p:nvPr>
            <p:ph type="dt" sz="half" idx="27"/>
          </p:nvPr>
        </p:nvSpPr>
        <p:spPr/>
        <p:txBody>
          <a:bodyPr/>
          <a:lstStyle/>
          <a:p>
            <a:fld id="{144A390E-87D2-4CBA-AB20-722C39F2889C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6C050F-728D-4BEF-B207-F42452F3527D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46726-6BED-4C16-B2F2-97FDB0765DB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62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Numbered 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CCDE9-9415-4B6A-88C5-02BDAA76AAC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62000" y="1609724"/>
            <a:ext cx="10687050" cy="4505325"/>
          </a:xfrm>
          <a:noFill/>
        </p:spPr>
        <p:txBody>
          <a:bodyPr vert="horz" lIns="0" tIns="0" rIns="0" bIns="0" rtlCol="0">
            <a:noAutofit/>
          </a:bodyPr>
          <a:lstStyle>
            <a:lvl1pPr marL="365125" indent="-365125">
              <a:buClr>
                <a:srgbClr val="CC4520"/>
              </a:buClr>
              <a:buFont typeface="+mj-lt"/>
              <a:buAutoNum type="arabicPeriod"/>
              <a:defRPr lang="en-US" dirty="0"/>
            </a:lvl1pPr>
            <a:lvl2pPr marL="548640">
              <a:defRPr lang="en-US" dirty="0"/>
            </a:lvl2pPr>
            <a:lvl3pPr marL="731520">
              <a:defRPr lang="en-US" dirty="0"/>
            </a:lvl3pPr>
            <a:lvl4pPr marL="914400">
              <a:defRPr lang="en-US" dirty="0"/>
            </a:lvl4pPr>
            <a:lvl5pPr marL="1097280">
              <a:defRPr lang="en-US" dirty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C807732-3520-4DBF-9B75-86BA2E562D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F46362-5F33-4F04-9B32-535D333E29C7}"/>
              </a:ext>
            </a:extLst>
          </p:cNvPr>
          <p:cNvSpPr>
            <a:spLocks noGrp="1"/>
          </p:cNvSpPr>
          <p:nvPr>
            <p:ph type="dt" sz="half" idx="45"/>
          </p:nvPr>
        </p:nvSpPr>
        <p:spPr/>
        <p:txBody>
          <a:bodyPr/>
          <a:lstStyle/>
          <a:p>
            <a:fld id="{9AE8C36C-F008-469A-BF62-824F3D1C5E70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61260-593D-4AD6-A0E4-834F8BAAC63D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71F68-88E7-48F0-B084-32D91B0A0BEB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2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Numbered Outline 2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CCDE9-9415-4B6A-88C5-02BDAA76AAC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62000" y="1609724"/>
            <a:ext cx="5084064" cy="4505325"/>
          </a:xfrm>
          <a:noFill/>
        </p:spPr>
        <p:txBody>
          <a:bodyPr vert="horz" lIns="0" tIns="0" rIns="0" bIns="0" rtlCol="0">
            <a:noAutofit/>
          </a:bodyPr>
          <a:lstStyle>
            <a:lvl1pPr marL="365125" indent="-365125">
              <a:buClr>
                <a:srgbClr val="CC4520"/>
              </a:buClr>
              <a:buFont typeface="+mj-lt"/>
              <a:buAutoNum type="arabicPeriod"/>
              <a:defRPr lang="en-US" dirty="0"/>
            </a:lvl1pPr>
            <a:lvl2pPr marL="548640">
              <a:defRPr lang="en-US" dirty="0"/>
            </a:lvl2pPr>
            <a:lvl3pPr marL="731520">
              <a:defRPr lang="en-US" dirty="0"/>
            </a:lvl3pPr>
            <a:lvl4pPr marL="914400">
              <a:defRPr lang="en-US" dirty="0"/>
            </a:lvl4pPr>
            <a:lvl5pPr marL="1097280">
              <a:defRPr lang="en-US" dirty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C807732-3520-4DBF-9B75-86BA2E562D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F46362-5F33-4F04-9B32-535D333E29C7}"/>
              </a:ext>
            </a:extLst>
          </p:cNvPr>
          <p:cNvSpPr>
            <a:spLocks noGrp="1"/>
          </p:cNvSpPr>
          <p:nvPr>
            <p:ph type="dt" sz="half" idx="45"/>
          </p:nvPr>
        </p:nvSpPr>
        <p:spPr/>
        <p:txBody>
          <a:bodyPr/>
          <a:lstStyle/>
          <a:p>
            <a:fld id="{E2FE6BCD-072B-4C98-999C-2F1BF08A8651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61260-593D-4AD6-A0E4-834F8BAAC63D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71F68-88E7-48F0-B084-32D91B0A0BEB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93AB42C3-C7C2-47CD-8E87-C5D5963E7A0E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6364986" y="1609724"/>
            <a:ext cx="5084064" cy="4505325"/>
          </a:xfrm>
          <a:noFill/>
        </p:spPr>
        <p:txBody>
          <a:bodyPr vert="horz" lIns="0" tIns="0" rIns="0" bIns="0" rtlCol="0">
            <a:noAutofit/>
          </a:bodyPr>
          <a:lstStyle>
            <a:lvl1pPr marL="365125" indent="-365125">
              <a:buClr>
                <a:srgbClr val="CC4520"/>
              </a:buClr>
              <a:buFont typeface="+mj-lt"/>
              <a:buAutoNum type="arabicPeriod"/>
              <a:defRPr lang="en-US" dirty="0"/>
            </a:lvl1pPr>
            <a:lvl2pPr marL="548640">
              <a:defRPr lang="en-US" dirty="0"/>
            </a:lvl2pPr>
            <a:lvl3pPr marL="731520">
              <a:defRPr lang="en-US" dirty="0"/>
            </a:lvl3pPr>
            <a:lvl4pPr marL="914400">
              <a:defRPr lang="en-US" dirty="0"/>
            </a:lvl4pPr>
            <a:lvl5pPr marL="1097280">
              <a:defRPr lang="en-US" dirty="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99715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 Quad Infograph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ubtitle">
            <a:extLst>
              <a:ext uri="{FF2B5EF4-FFF2-40B4-BE49-F238E27FC236}">
                <a16:creationId xmlns:a16="http://schemas.microsoft.com/office/drawing/2014/main" id="{F8627394-C302-DF4A-A2CC-76DC053BE2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solidFill>
                  <a:srgbClr val="606060"/>
                </a:solidFill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33" name="Picture Placeholder 1">
            <a:extLst>
              <a:ext uri="{FF2B5EF4-FFF2-40B4-BE49-F238E27FC236}">
                <a16:creationId xmlns:a16="http://schemas.microsoft.com/office/drawing/2014/main" id="{DC7ED535-9B24-2444-9E27-765F743C79F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763" y="1609725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Text Field 1">
            <a:extLst>
              <a:ext uri="{FF2B5EF4-FFF2-40B4-BE49-F238E27FC236}">
                <a16:creationId xmlns:a16="http://schemas.microsoft.com/office/drawing/2014/main" id="{C023883C-5CAF-9849-B009-1426F35853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35245" y="1609725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5" name="Picture Placeholder 2">
            <a:extLst>
              <a:ext uri="{FF2B5EF4-FFF2-40B4-BE49-F238E27FC236}">
                <a16:creationId xmlns:a16="http://schemas.microsoft.com/office/drawing/2014/main" id="{422BC426-FCDB-1347-93C5-E0102AEBC39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6350303" y="1609725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1" name="Text Field 2">
            <a:extLst>
              <a:ext uri="{FF2B5EF4-FFF2-40B4-BE49-F238E27FC236}">
                <a16:creationId xmlns:a16="http://schemas.microsoft.com/office/drawing/2014/main" id="{0EDDA99D-1B70-A347-9716-4968C6A671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224823" y="1609725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B5E51CE6-D9C1-DD40-936F-2F700452F826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766763" y="4241162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9" name="Text Field 3">
            <a:extLst>
              <a:ext uri="{FF2B5EF4-FFF2-40B4-BE49-F238E27FC236}">
                <a16:creationId xmlns:a16="http://schemas.microsoft.com/office/drawing/2014/main" id="{031D2CD6-C0D8-8147-83B7-2E2A8E8722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635245" y="4241162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6" name="Picture Placeholder 4">
            <a:extLst>
              <a:ext uri="{FF2B5EF4-FFF2-40B4-BE49-F238E27FC236}">
                <a16:creationId xmlns:a16="http://schemas.microsoft.com/office/drawing/2014/main" id="{E401E47D-2565-384E-8A5E-2C02D2EAAAAB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6350303" y="4241162"/>
            <a:ext cx="1618488" cy="16184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2" name="Text Field 4">
            <a:extLst>
              <a:ext uri="{FF2B5EF4-FFF2-40B4-BE49-F238E27FC236}">
                <a16:creationId xmlns:a16="http://schemas.microsoft.com/office/drawing/2014/main" id="{41923FF5-9A13-1F4B-89D9-62FE2B43835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224823" y="4241162"/>
            <a:ext cx="3203704" cy="18732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56FC21-9E73-4F6F-9512-715B2F6AE7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A4CAAD-4985-4FFF-BE24-1873DC385CA6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7567B211-6658-437D-83F1-FBB0057E47DE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6AD3B-D115-41B9-A024-91B560E170A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57306-2538-4D77-8134-400C30C727E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6352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07"/>
          <a:stretch/>
        </p:blipFill>
        <p:spPr>
          <a:xfrm>
            <a:off x="6343650" y="5964193"/>
            <a:ext cx="5848350" cy="8965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57" y="6115050"/>
            <a:ext cx="830345" cy="830345"/>
          </a:xfrm>
          <a:prstGeom prst="rect">
            <a:avLst/>
          </a:prstGeom>
        </p:spPr>
      </p:pic>
      <p:pic>
        <p:nvPicPr>
          <p:cNvPr id="6" name="OTag">
            <a:extLst>
              <a:ext uri="{FF2B5EF4-FFF2-40B4-BE49-F238E27FC236}">
                <a16:creationId xmlns:a16="http://schemas.microsoft.com/office/drawing/2014/main" id="{0F682282-A332-4D5C-89F4-38480EC33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pic>
        <p:nvPicPr>
          <p:cNvPr id="10" name="OTag">
            <a:extLst>
              <a:ext uri="{FF2B5EF4-FFF2-40B4-BE49-F238E27FC236}">
                <a16:creationId xmlns:a16="http://schemas.microsoft.com/office/drawing/2014/main" id="{00F1077A-D301-437A-8CE7-A0EA6CDEC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E29D2F-E9BE-442D-8048-30D82B0FA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97975-0B61-466D-9FCF-B31DF2BCED0C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49E66D-873C-4E3D-B665-952DA3AD6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2D4C26-D77F-4F76-BA95-32055FEC6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090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5090641-BB3E-479D-A754-1B2B6F37AE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53D77D-CD9E-445C-8F26-904F65B51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8B69A-3FDC-4CAF-AA64-2A38456C3B7B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AEFA0-C12C-4365-A532-D29F81954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038FD-33E0-4C25-AC00-13FEB177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388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">
            <a:extLst>
              <a:ext uri="{FF2B5EF4-FFF2-40B4-BE49-F238E27FC236}">
                <a16:creationId xmlns:a16="http://schemas.microsoft.com/office/drawing/2014/main" id="{FC0004EB-159B-A345-859C-0E83416ED9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024235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solidFill>
                  <a:srgbClr val="606060"/>
                </a:solidFill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6A8D35-C90D-428D-8E15-6F958679D9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526A55-50C7-43D1-9A4E-DE6E3157868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77B88C8-B304-42E2-BB3F-7BB2000C45BA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ED885-1287-4046-BFFE-E5DEC702C7A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C1380-E61D-4D70-B7A9-EA2CA56D144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27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Met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07"/>
          <a:stretch/>
        </p:blipFill>
        <p:spPr>
          <a:xfrm>
            <a:off x="6343650" y="5964193"/>
            <a:ext cx="5848350" cy="8965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E46438-F717-2B4C-BAC0-BFCDA780AA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76"/>
          <a:stretch/>
        </p:blipFill>
        <p:spPr>
          <a:xfrm>
            <a:off x="6050842" y="0"/>
            <a:ext cx="6147750" cy="685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57" y="6115050"/>
            <a:ext cx="830345" cy="830345"/>
          </a:xfrm>
          <a:prstGeom prst="rect">
            <a:avLst/>
          </a:prstGeom>
        </p:spPr>
      </p:pic>
      <p:pic>
        <p:nvPicPr>
          <p:cNvPr id="23" name="OTag">
            <a:extLst>
              <a:ext uri="{FF2B5EF4-FFF2-40B4-BE49-F238E27FC236}">
                <a16:creationId xmlns:a16="http://schemas.microsoft.com/office/drawing/2014/main" id="{000C5F04-372F-427E-81C5-11434B356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1217" y="6355080"/>
            <a:ext cx="502920" cy="502920"/>
          </a:xfrm>
          <a:prstGeom prst="rect">
            <a:avLst/>
          </a:prstGeom>
        </p:spPr>
      </p:pic>
      <p:sp>
        <p:nvSpPr>
          <p:cNvPr id="4" name="Content">
            <a:extLst>
              <a:ext uri="{FF2B5EF4-FFF2-40B4-BE49-F238E27FC236}">
                <a16:creationId xmlns:a16="http://schemas.microsoft.com/office/drawing/2014/main" id="{6FFB33C6-31EA-4D15-AC3F-377D699FA84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75225" y="4649788"/>
            <a:ext cx="5072063" cy="14573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3AB0E-EC5F-476F-B6A9-E6F9CE84E9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3900" y="1600200"/>
            <a:ext cx="5072063" cy="2415700"/>
          </a:xfrm>
        </p:spPr>
        <p:txBody>
          <a:bodyPr anchor="b" anchorCtr="0"/>
          <a:lstStyle>
            <a:lvl1pPr>
              <a:defRPr sz="8000" b="1">
                <a:solidFill>
                  <a:srgbClr val="CC4520"/>
                </a:solidFill>
              </a:defRPr>
            </a:lvl1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EF74DF-FD68-4CDF-B4CE-342E7A165BC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E4EB18A2-7EBE-4232-99F5-52F53521DCFC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9C4B030-1E0B-4CB0-87B4-DF607257368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BADD7B5-9676-40DE-A88A-5EC3D33A657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581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ght - Data Texture 07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07"/>
          <a:stretch/>
        </p:blipFill>
        <p:spPr>
          <a:xfrm>
            <a:off x="6343650" y="5964193"/>
            <a:ext cx="5848350" cy="8965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681203-42C6-B54E-A5F8-FE2DAE3C0E0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57" y="6115050"/>
            <a:ext cx="830345" cy="830345"/>
          </a:xfrm>
          <a:prstGeom prst="rect">
            <a:avLst/>
          </a:prstGeom>
        </p:spPr>
      </p:pic>
      <p:pic>
        <p:nvPicPr>
          <p:cNvPr id="15" name="OTag">
            <a:extLst>
              <a:ext uri="{FF2B5EF4-FFF2-40B4-BE49-F238E27FC236}">
                <a16:creationId xmlns:a16="http://schemas.microsoft.com/office/drawing/2014/main" id="{B620A016-1EBE-426A-BB19-9671229484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DFA4C3-C577-4944-B23B-0E8CEECA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41F94-A6C5-4BF7-A508-2C3B85711BB9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48FBC-C180-4348-924F-1AD0DE33E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93164-8F12-4A57-BCB2-ECAB88B10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7782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Safe Harb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F7C5FACA-CB69-F341-96EC-260102929140}"/>
              </a:ext>
            </a:extLst>
          </p:cNvPr>
          <p:cNvSpPr txBox="1"/>
          <p:nvPr userDrawn="1"/>
        </p:nvSpPr>
        <p:spPr>
          <a:xfrm>
            <a:off x="766762" y="184150"/>
            <a:ext cx="10671048" cy="82296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lvl="0" indent="0">
              <a:lnSpc>
                <a:spcPct val="95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i="0" baseline="0">
                <a:solidFill>
                  <a:schemeClr val="bg1"/>
                </a:solidFill>
                <a:latin typeface="Oracle Sans" panose="020B0503020204020204" pitchFamily="34" charset="0"/>
                <a:cs typeface="Oracle Sans" panose="020B0503020204020204" pitchFamily="34" charset="0"/>
              </a:defRPr>
            </a:lvl1pPr>
          </a:lstStyle>
          <a:p>
            <a:pPr lvl="0"/>
            <a:r>
              <a:rPr lang="en-US" dirty="0">
                <a:solidFill>
                  <a:schemeClr val="tx1"/>
                </a:solidFill>
                <a:latin typeface="+mn-lt"/>
                <a:cs typeface="Oracle Sans Tab" panose="020B0503020204020204" pitchFamily="34" charset="0"/>
              </a:rPr>
              <a:t>Safe harbor statement</a:t>
            </a:r>
          </a:p>
        </p:txBody>
      </p:sp>
      <p:sp>
        <p:nvSpPr>
          <p:cNvPr id="14" name="Text Field">
            <a:extLst>
              <a:ext uri="{FF2B5EF4-FFF2-40B4-BE49-F238E27FC236}">
                <a16:creationId xmlns:a16="http://schemas.microsoft.com/office/drawing/2014/main" id="{EA78FDD8-084D-2D41-A37D-7DE0C431B1DA}"/>
              </a:ext>
            </a:extLst>
          </p:cNvPr>
          <p:cNvSpPr txBox="1"/>
          <p:nvPr userDrawn="1"/>
        </p:nvSpPr>
        <p:spPr>
          <a:xfrm>
            <a:off x="766762" y="1608421"/>
            <a:ext cx="7987939" cy="249299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8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of August 2020, for most presentations, a safe harbor statement is no longer required, and you will not need to use this slide.  </a:t>
            </a:r>
            <a:br>
              <a:rPr lang="en-US" sz="18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8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8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forward looking statement safe harbor slide is required ONLY for external presentations that pertain to: product launches, executive presentations and keynotes at major events, and any event attended by financial analysts.</a:t>
            </a:r>
          </a:p>
          <a:p>
            <a:endParaRPr lang="en-US" sz="18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The notice is available at the </a:t>
            </a:r>
            <a:r>
              <a:rPr lang="en-US" u="sng" dirty="0">
                <a:solidFill>
                  <a:srgbClr val="00688C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Safe Harbor Confluence Page</a:t>
            </a:r>
            <a:endParaRPr lang="en-US" dirty="0">
              <a:solidFill>
                <a:srgbClr val="00688C"/>
              </a:solidFill>
            </a:endParaRPr>
          </a:p>
          <a:p>
            <a:r>
              <a:rPr lang="en-US" dirty="0"/>
              <a:t>Contact for Forward Looking Statement: </a:t>
            </a:r>
            <a:r>
              <a:rPr lang="en-US" u="sng" dirty="0">
                <a:solidFill>
                  <a:srgbClr val="00688C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quietperiod_ww_grp@oracle.com</a:t>
            </a:r>
            <a:endParaRPr lang="en-US" dirty="0">
              <a:solidFill>
                <a:srgbClr val="00688C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96628B-0EF0-416B-9E8E-3931DFCB9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25676-9912-48C6-9E3A-F4D21A096116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B72738-3834-418C-9636-B18B1A182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C840CC-B289-4EEE-9D6C-A6440E686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786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31DBF8-F618-4198-88BA-FD1569B2979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E332461-0228-4CE6-818B-14050AF0840D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8AA26E-E9A4-4CE1-9157-28062D2322E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B3DA01-00EF-4B14-8325-24C1135260F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Content">
            <a:extLst>
              <a:ext uri="{FF2B5EF4-FFF2-40B4-BE49-F238E27FC236}">
                <a16:creationId xmlns:a16="http://schemas.microsoft.com/office/drawing/2014/main" id="{B9AD53CC-DC4B-493A-A31F-251C3681139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66763" y="1600201"/>
            <a:ext cx="10671175" cy="4506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3FB6D10-A56F-46BF-8672-E18296A83A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5" y="182403"/>
            <a:ext cx="10671048" cy="82296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98162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Remote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07"/>
          <a:stretch/>
        </p:blipFill>
        <p:spPr>
          <a:xfrm>
            <a:off x="6343650" y="5964193"/>
            <a:ext cx="5848350" cy="89655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57" y="6115050"/>
            <a:ext cx="830345" cy="8303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B1892A-1B3D-014D-B9C7-BCEDE316FD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0"/>
          <a:stretch/>
        </p:blipFill>
        <p:spPr>
          <a:xfrm>
            <a:off x="4876800" y="0"/>
            <a:ext cx="7315200" cy="6858000"/>
          </a:xfrm>
          <a:prstGeom prst="rect">
            <a:avLst/>
          </a:prstGeom>
        </p:spPr>
      </p:pic>
      <p:sp>
        <p:nvSpPr>
          <p:cNvPr id="20" name="Title">
            <a:extLst>
              <a:ext uri="{FF2B5EF4-FFF2-40B4-BE49-F238E27FC236}">
                <a16:creationId xmlns:a16="http://schemas.microsoft.com/office/drawing/2014/main" id="{D94542D5-A1D6-E542-963D-B72B60EDE0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85816" y="2351724"/>
            <a:ext cx="6297167" cy="82296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400" b="1" i="0" baseline="0">
                <a:latin typeface="Oracle Sans Tab" panose="020B0503020204020204" pitchFamily="34" charset="0"/>
                <a:ea typeface="+mn-ea"/>
                <a:cs typeface="Oracle Sans Tab" panose="020B0503020204020204" pitchFamily="34" charset="0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Add title here. Also remove/replace placeholder image as needed.</a:t>
            </a:r>
          </a:p>
        </p:txBody>
      </p:sp>
      <p:sp>
        <p:nvSpPr>
          <p:cNvPr id="21" name="Text Field">
            <a:extLst>
              <a:ext uri="{FF2B5EF4-FFF2-40B4-BE49-F238E27FC236}">
                <a16:creationId xmlns:a16="http://schemas.microsoft.com/office/drawing/2014/main" id="{517ED098-6976-5549-9CFB-EE89734AF8D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85816" y="3662156"/>
            <a:ext cx="6297168" cy="113248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Title</a:t>
            </a:r>
          </a:p>
          <a:p>
            <a:pPr lvl="0"/>
            <a:r>
              <a:rPr lang="en-US" dirty="0"/>
              <a:t>Company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10" name="OTag">
            <a:extLst>
              <a:ext uri="{FF2B5EF4-FFF2-40B4-BE49-F238E27FC236}">
                <a16:creationId xmlns:a16="http://schemas.microsoft.com/office/drawing/2014/main" id="{3CE1CF95-2ED4-4044-A052-7E6E1867A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F5E131-FF87-4B2F-9DB6-B4DB095B758D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0" y="0"/>
            <a:ext cx="4876800" cy="6858000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en-US" dirty="0"/>
              <a:t>Click to add image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86FB79-6AF9-4538-98F2-33825A26DECE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AEC86372-ED1D-451E-A0DA-92F70A0393B1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D6A4509-AC78-4360-9126-01A3BC6609A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2FCDC2-FBB6-46F4-9BD5-AE85C1DC3F2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45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Quote with Data Tex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1C13851-8F5A-3D4E-B2BF-9068624FC3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07"/>
          <a:stretch/>
        </p:blipFill>
        <p:spPr>
          <a:xfrm>
            <a:off x="6343650" y="5964193"/>
            <a:ext cx="5848350" cy="89655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57" y="6115050"/>
            <a:ext cx="830345" cy="830345"/>
          </a:xfrm>
          <a:prstGeom prst="rect">
            <a:avLst/>
          </a:prstGeom>
        </p:spPr>
      </p:pic>
      <p:pic>
        <p:nvPicPr>
          <p:cNvPr id="30" name="OTag">
            <a:extLst>
              <a:ext uri="{FF2B5EF4-FFF2-40B4-BE49-F238E27FC236}">
                <a16:creationId xmlns:a16="http://schemas.microsoft.com/office/drawing/2014/main" id="{7DC71B8D-1AA8-1D49-9770-9D8CD0F61F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BA19B719-F896-40D2-A59B-8E51E7D4BB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5" y="1828800"/>
            <a:ext cx="8049200" cy="2026447"/>
          </a:xfrm>
          <a:noFill/>
        </p:spPr>
        <p:txBody>
          <a:bodyPr vert="horz" wrap="square" lIns="0" tIns="0" rIns="0" bIns="0" rtlCol="0" anchor="b" anchorCtr="0">
            <a:noAutofit/>
          </a:bodyPr>
          <a:lstStyle>
            <a:lvl1pPr>
              <a:lnSpc>
                <a:spcPct val="100000"/>
              </a:lnSpc>
              <a:defRPr lang="en-US" sz="3200" b="0">
                <a:latin typeface="+mj-lt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“Click to type customer or partner quote surrounded by quotation marks.” Remove/replace placeholder logo as needed.</a:t>
            </a:r>
          </a:p>
        </p:txBody>
      </p:sp>
      <p:sp>
        <p:nvSpPr>
          <p:cNvPr id="13" name="Text Field">
            <a:extLst>
              <a:ext uri="{FF2B5EF4-FFF2-40B4-BE49-F238E27FC236}">
                <a16:creationId xmlns:a16="http://schemas.microsoft.com/office/drawing/2014/main" id="{B09058E5-A74E-C340-89D0-4D15C2F3B8D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1999" y="4540249"/>
            <a:ext cx="5333999" cy="26629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 dirty="0"/>
              <a:t>Name of person quoted</a:t>
            </a:r>
          </a:p>
        </p:txBody>
      </p:sp>
      <p:sp>
        <p:nvSpPr>
          <p:cNvPr id="12" name="Text Field 2">
            <a:extLst>
              <a:ext uri="{FF2B5EF4-FFF2-40B4-BE49-F238E27FC236}">
                <a16:creationId xmlns:a16="http://schemas.microsoft.com/office/drawing/2014/main" id="{36C31D35-A48A-6B46-A3DB-FDB99CCA72F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61999" y="4877842"/>
            <a:ext cx="5333999" cy="89518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Additional information if needed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14A2E81-7AA0-4954-BF7E-C076C41AF7C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771067" y="1013988"/>
            <a:ext cx="2944208" cy="81481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7ECA2C-4CF8-48ED-893A-2958F9909B90}"/>
              </a:ext>
            </a:extLst>
          </p:cNvPr>
          <p:cNvSpPr>
            <a:spLocks noGrp="1"/>
          </p:cNvSpPr>
          <p:nvPr>
            <p:ph type="dt" sz="half" idx="42"/>
          </p:nvPr>
        </p:nvSpPr>
        <p:spPr/>
        <p:txBody>
          <a:bodyPr/>
          <a:lstStyle/>
          <a:p>
            <a:fld id="{DCEB30A5-FB54-4DA1-B38D-1B7DE81C6A48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4FDBCE-E35C-4859-AD9D-93665BD69FD5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5130C2-E640-4887-BCA9-090F40084C88}"/>
              </a:ext>
            </a:extLst>
          </p:cNvPr>
          <p:cNvSpPr>
            <a:spLocks noGrp="1"/>
          </p:cNvSpPr>
          <p:nvPr>
            <p:ph type="sldNum" sz="quarter" idx="44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57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Quot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07"/>
          <a:stretch/>
        </p:blipFill>
        <p:spPr>
          <a:xfrm>
            <a:off x="6343650" y="5964193"/>
            <a:ext cx="5848350" cy="8965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57" y="6115050"/>
            <a:ext cx="830345" cy="830345"/>
          </a:xfrm>
          <a:prstGeom prst="rect">
            <a:avLst/>
          </a:prstGeom>
        </p:spPr>
      </p:pic>
      <p:sp>
        <p:nvSpPr>
          <p:cNvPr id="3" name="Quote">
            <a:extLst>
              <a:ext uri="{FF2B5EF4-FFF2-40B4-BE49-F238E27FC236}">
                <a16:creationId xmlns:a16="http://schemas.microsoft.com/office/drawing/2014/main" id="{A13E52A3-3B72-407D-BD94-ADB27B9FC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72844" y="2434528"/>
            <a:ext cx="6067096" cy="1846659"/>
          </a:xfrm>
          <a:noFill/>
        </p:spPr>
        <p:txBody>
          <a:bodyPr vert="horz" wrap="square" lIns="0" tIns="0" rIns="0" bIns="0" rtlCol="0" anchor="b" anchorCtr="0">
            <a:spAutoFit/>
          </a:bodyPr>
          <a:lstStyle>
            <a:lvl1pPr>
              <a:lnSpc>
                <a:spcPct val="100000"/>
              </a:lnSpc>
              <a:defRPr lang="en-US" sz="3000" b="0" dirty="0">
                <a:latin typeface="+mj-lt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“Click to type customer or partner quote surrounded by quotation marks.” Remove/replace placeholder image as needed.</a:t>
            </a:r>
          </a:p>
        </p:txBody>
      </p:sp>
      <p:sp>
        <p:nvSpPr>
          <p:cNvPr id="13" name="Text Field">
            <a:extLst>
              <a:ext uri="{FF2B5EF4-FFF2-40B4-BE49-F238E27FC236}">
                <a16:creationId xmlns:a16="http://schemas.microsoft.com/office/drawing/2014/main" id="{04A571F4-71E4-264A-BBD5-0475995E681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372844" y="4983135"/>
            <a:ext cx="6054629" cy="26629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1"/>
            </a:lvl1pPr>
          </a:lstStyle>
          <a:p>
            <a:pPr lvl="0"/>
            <a:r>
              <a:rPr lang="en-US" dirty="0"/>
              <a:t>Name of person quoted</a:t>
            </a:r>
          </a:p>
        </p:txBody>
      </p:sp>
      <p:sp>
        <p:nvSpPr>
          <p:cNvPr id="11" name="Text Field 2">
            <a:extLst>
              <a:ext uri="{FF2B5EF4-FFF2-40B4-BE49-F238E27FC236}">
                <a16:creationId xmlns:a16="http://schemas.microsoft.com/office/drawing/2014/main" id="{CBFB97F9-F988-C34C-8B6D-BB4A4D88173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372844" y="5320728"/>
            <a:ext cx="6054629" cy="78638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Additional information if needed</a:t>
            </a:r>
          </a:p>
        </p:txBody>
      </p:sp>
      <p:pic>
        <p:nvPicPr>
          <p:cNvPr id="15" name="OTag">
            <a:extLst>
              <a:ext uri="{FF2B5EF4-FFF2-40B4-BE49-F238E27FC236}">
                <a16:creationId xmlns:a16="http://schemas.microsoft.com/office/drawing/2014/main" id="{D79573CA-7EF3-46CE-91D4-01D1A2F17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F9EF32-2876-8841-ADB8-707F8BDB8530}"/>
              </a:ext>
            </a:extLst>
          </p:cNvPr>
          <p:cNvSpPr txBox="1"/>
          <p:nvPr userDrawn="1"/>
        </p:nvSpPr>
        <p:spPr>
          <a:xfrm>
            <a:off x="1295730" y="3244334"/>
            <a:ext cx="2285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Click to add image</a:t>
            </a:r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48F56FAF-A389-4DEC-BCB5-7C2BCDEBE166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5434085" y="1206535"/>
            <a:ext cx="2944208" cy="841248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145069B-D056-45AF-BC91-ABDBFD0C3D1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0" y="0"/>
            <a:ext cx="4876800" cy="6858000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en-US" dirty="0"/>
              <a:t>Click to add image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7CAF2-5875-4790-8762-15A8CDD16E08}"/>
              </a:ext>
            </a:extLst>
          </p:cNvPr>
          <p:cNvSpPr>
            <a:spLocks noGrp="1"/>
          </p:cNvSpPr>
          <p:nvPr>
            <p:ph type="dt" sz="half" idx="43"/>
          </p:nvPr>
        </p:nvSpPr>
        <p:spPr/>
        <p:txBody>
          <a:bodyPr/>
          <a:lstStyle/>
          <a:p>
            <a:fld id="{1412C781-9486-495F-9009-294AB81D9257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75504-AA80-48D0-ABE0-C3B4B0480FBA}"/>
              </a:ext>
            </a:extLst>
          </p:cNvPr>
          <p:cNvSpPr>
            <a:spLocks noGrp="1"/>
          </p:cNvSpPr>
          <p:nvPr>
            <p:ph type="ftr" sz="quarter" idx="44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A2E22D8-777D-4A4E-8190-9C7E9654A636}"/>
              </a:ext>
            </a:extLst>
          </p:cNvPr>
          <p:cNvSpPr>
            <a:spLocks noGrp="1"/>
          </p:cNvSpPr>
          <p:nvPr>
            <p:ph type="sldNum" sz="quarter" idx="45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49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Light - Thank Yo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07"/>
          <a:stretch/>
        </p:blipFill>
        <p:spPr>
          <a:xfrm>
            <a:off x="6343650" y="5964193"/>
            <a:ext cx="5848350" cy="89655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57" y="6115050"/>
            <a:ext cx="830345" cy="8303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F52034-4D0B-8F48-A20F-8F40B1A92E5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4448"/>
            <a:ext cx="6560075" cy="6858000"/>
          </a:xfrm>
          <a:prstGeom prst="rect">
            <a:avLst/>
          </a:prstGeom>
        </p:spPr>
      </p:pic>
      <p:pic>
        <p:nvPicPr>
          <p:cNvPr id="26" name="OTag">
            <a:extLst>
              <a:ext uri="{FF2B5EF4-FFF2-40B4-BE49-F238E27FC236}">
                <a16:creationId xmlns:a16="http://schemas.microsoft.com/office/drawing/2014/main" id="{42D6F87D-23AA-1D42-BDBA-F6833AC9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8BC18-3443-48B2-97E6-989B7098DC52}"/>
              </a:ext>
            </a:extLst>
          </p:cNvPr>
          <p:cNvSpPr>
            <a:spLocks noGrp="1"/>
          </p:cNvSpPr>
          <p:nvPr>
            <p:ph type="dt" sz="half" idx="38"/>
          </p:nvPr>
        </p:nvSpPr>
        <p:spPr/>
        <p:txBody>
          <a:bodyPr/>
          <a:lstStyle/>
          <a:p>
            <a:fld id="{B80FBCF9-2936-4056-9408-59954380108C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AC1E3-E104-4942-8AE8-198E477A85F9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68FA8-1974-461B-87A5-6D7032FA1C85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hank You">
            <a:extLst>
              <a:ext uri="{FF2B5EF4-FFF2-40B4-BE49-F238E27FC236}">
                <a16:creationId xmlns:a16="http://schemas.microsoft.com/office/drawing/2014/main" id="{701BFB4F-AD1A-4B21-826E-A2F61F5D8A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5" y="3482230"/>
            <a:ext cx="5022325" cy="822960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>
              <a:defRPr lang="en-US" sz="3200" b="0">
                <a:solidFill>
                  <a:srgbClr val="CC4520"/>
                </a:solidFill>
                <a:latin typeface="Oracle Sans Extra Bold" panose="020B0803020204020204" pitchFamily="34" charset="0"/>
                <a:cs typeface="Oracle Sans Extra Bold" panose="020B0803020204020204" pitchFamily="34" charset="0"/>
              </a:defRPr>
            </a:lvl1pPr>
          </a:lstStyle>
          <a:p>
            <a:pPr marL="0" marR="0" lvl="0" indent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tabLst/>
            </a:pPr>
            <a:r>
              <a:rPr lang="en-US" dirty="0"/>
              <a:t>Thank you</a:t>
            </a:r>
          </a:p>
        </p:txBody>
      </p:sp>
      <p:sp>
        <p:nvSpPr>
          <p:cNvPr id="11" name="Text Field">
            <a:extLst>
              <a:ext uri="{FF2B5EF4-FFF2-40B4-BE49-F238E27FC236}">
                <a16:creationId xmlns:a16="http://schemas.microsoft.com/office/drawing/2014/main" id="{F273E805-B8FF-F84B-99E6-4636F8BD3EB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62000" y="4773585"/>
            <a:ext cx="5029200" cy="26629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1">
                <a:solidFill>
                  <a:srgbClr val="60606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Field 2">
            <a:extLst>
              <a:ext uri="{FF2B5EF4-FFF2-40B4-BE49-F238E27FC236}">
                <a16:creationId xmlns:a16="http://schemas.microsoft.com/office/drawing/2014/main" id="{283762D0-0D31-A347-AD9E-095398CD17C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62000" y="5111178"/>
            <a:ext cx="5029200" cy="89518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rgbClr val="606060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E3889800-62E2-CF4C-97E0-CE1310E361A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560075" y="0"/>
            <a:ext cx="5631925" cy="6858000"/>
          </a:xfrm>
        </p:spPr>
        <p:txBody>
          <a:bodyPr anchor="ctr" anchorCtr="1"/>
          <a:lstStyle>
            <a:lvl1pPr>
              <a:defRPr/>
            </a:lvl1pPr>
          </a:lstStyle>
          <a:p>
            <a:r>
              <a:rPr lang="en-US" dirty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13663415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Thank Yo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07"/>
          <a:stretch/>
        </p:blipFill>
        <p:spPr>
          <a:xfrm>
            <a:off x="6343650" y="5964193"/>
            <a:ext cx="5848350" cy="89655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57" y="6115050"/>
            <a:ext cx="830345" cy="830345"/>
          </a:xfrm>
          <a:prstGeom prst="rect">
            <a:avLst/>
          </a:prstGeom>
        </p:spPr>
      </p:pic>
      <p:pic>
        <p:nvPicPr>
          <p:cNvPr id="26" name="OTag">
            <a:extLst>
              <a:ext uri="{FF2B5EF4-FFF2-40B4-BE49-F238E27FC236}">
                <a16:creationId xmlns:a16="http://schemas.microsoft.com/office/drawing/2014/main" id="{42D6F87D-23AA-1D42-BDBA-F6833AC9A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8BC18-3443-48B2-97E6-989B7098DC52}"/>
              </a:ext>
            </a:extLst>
          </p:cNvPr>
          <p:cNvSpPr>
            <a:spLocks noGrp="1"/>
          </p:cNvSpPr>
          <p:nvPr>
            <p:ph type="dt" sz="half" idx="38"/>
          </p:nvPr>
        </p:nvSpPr>
        <p:spPr/>
        <p:txBody>
          <a:bodyPr/>
          <a:lstStyle/>
          <a:p>
            <a:fld id="{CD6C986A-168F-4D76-86BB-5B349F7604D5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AC1E3-E104-4942-8AE8-198E477A85F9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68FA8-1974-461B-87A5-6D7032FA1C85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hank You">
            <a:extLst>
              <a:ext uri="{FF2B5EF4-FFF2-40B4-BE49-F238E27FC236}">
                <a16:creationId xmlns:a16="http://schemas.microsoft.com/office/drawing/2014/main" id="{701BFB4F-AD1A-4B21-826E-A2F61F5D8A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5" y="3482230"/>
            <a:ext cx="5022325" cy="822960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>
              <a:defRPr lang="en-US" sz="3200" b="0">
                <a:solidFill>
                  <a:srgbClr val="CC4520"/>
                </a:solidFill>
                <a:latin typeface="Oracle Sans Extra Bold" panose="020B0803020204020204" pitchFamily="34" charset="0"/>
                <a:cs typeface="Oracle Sans Extra Bold" panose="020B0803020204020204" pitchFamily="34" charset="0"/>
              </a:defRPr>
            </a:lvl1pPr>
          </a:lstStyle>
          <a:p>
            <a:pPr marL="0" marR="0" lvl="0" indent="0" fontAlgn="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System Font Regular"/>
              <a:tabLst/>
            </a:pPr>
            <a:r>
              <a:rPr lang="en-US" dirty="0"/>
              <a:t>Thank you</a:t>
            </a:r>
          </a:p>
        </p:txBody>
      </p:sp>
      <p:sp>
        <p:nvSpPr>
          <p:cNvPr id="11" name="Text Field">
            <a:extLst>
              <a:ext uri="{FF2B5EF4-FFF2-40B4-BE49-F238E27FC236}">
                <a16:creationId xmlns:a16="http://schemas.microsoft.com/office/drawing/2014/main" id="{F273E805-B8FF-F84B-99E6-4636F8BD3EB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62000" y="4773585"/>
            <a:ext cx="5029200" cy="26629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="1">
                <a:solidFill>
                  <a:srgbClr val="60606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Field 2">
            <a:extLst>
              <a:ext uri="{FF2B5EF4-FFF2-40B4-BE49-F238E27FC236}">
                <a16:creationId xmlns:a16="http://schemas.microsoft.com/office/drawing/2014/main" id="{283762D0-0D31-A347-AD9E-095398CD17C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762000" y="5111178"/>
            <a:ext cx="5029200" cy="89518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rgbClr val="606060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20406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ight - 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racle Logo" descr="Oracle Logo">
            <a:extLst>
              <a:ext uri="{FF2B5EF4-FFF2-40B4-BE49-F238E27FC236}">
                <a16:creationId xmlns:a16="http://schemas.microsoft.com/office/drawing/2014/main" id="{675A5E3C-9B7E-1248-9024-5EE790FC68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47854" y="2915192"/>
            <a:ext cx="4896293" cy="102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07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 -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07"/>
          <a:stretch/>
        </p:blipFill>
        <p:spPr>
          <a:xfrm>
            <a:off x="6343650" y="5964193"/>
            <a:ext cx="5848350" cy="89655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57" y="6115050"/>
            <a:ext cx="830345" cy="830345"/>
          </a:xfrm>
          <a:prstGeom prst="rect">
            <a:avLst/>
          </a:prstGeom>
        </p:spPr>
      </p:pic>
      <p:pic>
        <p:nvPicPr>
          <p:cNvPr id="12" name="OTag">
            <a:extLst>
              <a:ext uri="{FF2B5EF4-FFF2-40B4-BE49-F238E27FC236}">
                <a16:creationId xmlns:a16="http://schemas.microsoft.com/office/drawing/2014/main" id="{82323826-2F7C-DC44-94F9-0225962BE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9127AD-303E-4148-925B-F8D854942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E5522-276A-4151-B19E-B34F52E25495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7CD67-74FC-43EC-912B-8B74B34E5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C119101-EC6A-4B95-9940-BAB31432A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6BEA035-D7A5-4B84-9F05-5163378E9E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8871" y="2337132"/>
            <a:ext cx="10158984" cy="1280160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>
              <a:lnSpc>
                <a:spcPct val="95000"/>
              </a:lnSpc>
              <a:defRPr lang="en-US" sz="4000" b="0" dirty="0">
                <a:solidFill>
                  <a:srgbClr val="CC4520"/>
                </a:solidFill>
                <a:latin typeface="Oracle Sans Extra Bold" panose="020B0803020204020204" pitchFamily="34" charset="0"/>
                <a:cs typeface="Oracle Sans Extra Bold" panose="020B08030202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divider title (up to 2 lines)</a:t>
            </a:r>
          </a:p>
        </p:txBody>
      </p:sp>
      <p:sp>
        <p:nvSpPr>
          <p:cNvPr id="9" name="Subhead">
            <a:extLst>
              <a:ext uri="{FF2B5EF4-FFF2-40B4-BE49-F238E27FC236}">
                <a16:creationId xmlns:a16="http://schemas.microsoft.com/office/drawing/2014/main" id="{7CDB1F3E-E2D2-44FE-A725-E3ED1480C83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689" y="4135193"/>
            <a:ext cx="10158984" cy="68125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5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="0">
                <a:solidFill>
                  <a:srgbClr val="606060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goes here</a:t>
            </a:r>
          </a:p>
        </p:txBody>
      </p:sp>
    </p:spTree>
    <p:extLst>
      <p:ext uri="{BB962C8B-B14F-4D97-AF65-F5344CB8AC3E}">
        <p14:creationId xmlns:p14="http://schemas.microsoft.com/office/powerpoint/2010/main" val="13658997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654E0-4E88-0F49-8597-E60A50499B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77EF2F-B597-C144-91CC-49A02C99E6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C3A37-51CA-9447-A9E5-87A3F915B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87FD-B663-0D48-80A2-C8F622EE4CAE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ACB52-6D5D-5F43-B7CE-807CACA5D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5D9C9-B743-CB4D-B553-030BCAEE4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53FA-CC09-074E-B7DE-B49BD31E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2412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Light Thank you 2">
    <p:bg>
      <p:bgPr>
        <a:solidFill>
          <a:srgbClr val="723E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7E9993A3-6C44-3E43-901B-8B5EA2ACF6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A101D4-18B6-9A46-8025-E830A44D3C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CD757BAF-41C4-7642-A4DE-49E96BDAD73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8095" y="2346183"/>
            <a:ext cx="4257726" cy="2242890"/>
          </a:xfrm>
        </p:spPr>
        <p:txBody>
          <a:bodyPr lIns="0" anchor="ctr">
            <a:noAutofit/>
          </a:bodyPr>
          <a:lstStyle>
            <a:lvl1pPr algn="l" fontAlgn="t">
              <a:lnSpc>
                <a:spcPct val="100000"/>
              </a:lnSpc>
              <a:spcBef>
                <a:spcPts val="0"/>
              </a:spcBef>
              <a:defRPr sz="4000" b="0" i="0">
                <a:solidFill>
                  <a:schemeClr val="bg1"/>
                </a:solidFill>
                <a:latin typeface="Georgia" panose="02040502050405020303" pitchFamily="18" charset="0"/>
                <a:cs typeface="Oracle Sans" panose="020B0503020204020204" pitchFamily="34" charset="0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5" name="Text Placeholder 26">
            <a:extLst>
              <a:ext uri="{FF2B5EF4-FFF2-40B4-BE49-F238E27FC236}">
                <a16:creationId xmlns:a16="http://schemas.microsoft.com/office/drawing/2014/main" id="{63FD2FE0-050F-8C48-9CCE-7426577AFA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8095" y="5239646"/>
            <a:ext cx="4257726" cy="249346"/>
          </a:xfrm>
        </p:spPr>
        <p:txBody>
          <a:bodyPr lIns="0">
            <a:noAutofit/>
          </a:bodyPr>
          <a:lstStyle>
            <a:lvl1pPr algn="l" fontAlgn="t">
              <a:lnSpc>
                <a:spcPct val="100000"/>
              </a:lnSpc>
              <a:spcBef>
                <a:spcPts val="0"/>
              </a:spcBef>
              <a:defRPr sz="1400" b="1" i="0">
                <a:solidFill>
                  <a:schemeClr val="bg1"/>
                </a:solidFill>
                <a:latin typeface="Oracle Sans" panose="020B0503020204020204" pitchFamily="34" charset="0"/>
                <a:cs typeface="Oracle Sans" panose="020B0503020204020204" pitchFamily="34" charset="0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9B9976F2-AC01-0B48-8E64-DD931422FA0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8095" y="5564669"/>
            <a:ext cx="4257726" cy="528567"/>
          </a:xfrm>
        </p:spPr>
        <p:txBody>
          <a:bodyPr lIns="0">
            <a:noAutofit/>
          </a:bodyPr>
          <a:lstStyle>
            <a:lvl1pPr algn="l" fontAlgn="t"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E9DA60-A8F5-5C46-87BD-583E2F3FB50A}"/>
              </a:ext>
            </a:extLst>
          </p:cNvPr>
          <p:cNvSpPr/>
          <p:nvPr userDrawn="1"/>
        </p:nvSpPr>
        <p:spPr>
          <a:xfrm>
            <a:off x="768096" y="4829530"/>
            <a:ext cx="310896" cy="36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8DA1F36F-A66E-2744-9B9A-0F241EF7D8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6000" y="-786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D5DCFC1-0F99-EB42-9252-693A872EE5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37197" y="6356350"/>
            <a:ext cx="501650" cy="50165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27DC7F-5A5A-4C5E-9803-014AD28FF47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Confidential – © 2019 Oracle Internal/Restricted/Highly Restricted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F94833-4AC2-476E-A6DE-A03E7A4DDD8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7C371504-33D9-B044-8C50-620C44A06CB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68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14709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solidFill>
                  <a:srgbClr val="606060"/>
                </a:solidFill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0201"/>
            <a:ext cx="10671175" cy="45069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E4D9CD-CDC4-4642-8CDA-7351404FC2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C5C278-52DE-4C8A-933B-1109B3282E51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E7CF7386-AF3C-4BD8-832B-AC56F7B7E4F1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CE12F3-375D-4B05-A71D-DA14DF8ADB8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A59FA82-C146-45DF-AE7B-4B5698706BE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40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2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8875" y="1608575"/>
            <a:ext cx="5084064" cy="45079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6109577" y="160857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66215" y="1608575"/>
            <a:ext cx="5084064" cy="45079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OTag">
            <a:extLst>
              <a:ext uri="{FF2B5EF4-FFF2-40B4-BE49-F238E27FC236}">
                <a16:creationId xmlns:a16="http://schemas.microsoft.com/office/drawing/2014/main" id="{DDE8776E-BE08-D148-AA47-8308E0EAE40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69740FE-E1B8-466B-970A-4E081BCA31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59A2DB-C5C1-4EE1-AACB-216D980708B8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3D225CC8-2DCD-421C-8DA9-5A1321322184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DC0504-19F8-4069-8B02-83766B3CAF7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4D6D2F-6BC7-48B4-B7A5-AD19749245D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621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solidFill>
                  <a:srgbClr val="606060"/>
                </a:solidFill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8297"/>
            <a:ext cx="5084064" cy="45079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6108521" y="1608298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66215" y="1608297"/>
            <a:ext cx="5084064" cy="45079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65FA2D-6C94-456B-8DE9-80C7A3BE2C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06EC0-4AE6-4D7C-87DE-D393DC47ED9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A41E71E9-A8ED-4FF5-B66D-14641AA84A5F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594DB29-C2B8-4F61-8419-EEE3D1E837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4C4FB3-367C-49DA-9BEF-99BD8CD346F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86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3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8875" y="1609725"/>
            <a:ext cx="3300984" cy="45079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Column Divider" descr="Column Divider">
            <a:extLst>
              <a:ext uri="{FF2B5EF4-FFF2-40B4-BE49-F238E27FC236}">
                <a16:creationId xmlns:a16="http://schemas.microsoft.com/office/drawing/2014/main" id="{B228B4F2-5D6F-42F4-B132-F908BB527268}"/>
              </a:ext>
            </a:extLst>
          </p:cNvPr>
          <p:cNvCxnSpPr>
            <a:cxnSpLocks/>
          </p:cNvCxnSpPr>
          <p:nvPr userDrawn="1"/>
        </p:nvCxnSpPr>
        <p:spPr>
          <a:xfrm>
            <a:off x="4263415" y="160972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2">
            <a:extLst>
              <a:ext uri="{FF2B5EF4-FFF2-40B4-BE49-F238E27FC236}">
                <a16:creationId xmlns:a16="http://schemas.microsoft.com/office/drawing/2014/main" id="{B35B41AC-36CF-4A0C-BED4-7D06B0F6E2E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56971" y="1609725"/>
            <a:ext cx="3300984" cy="45079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2" name="Column Divider 2" descr="Column Divider">
            <a:extLst>
              <a:ext uri="{FF2B5EF4-FFF2-40B4-BE49-F238E27FC236}">
                <a16:creationId xmlns:a16="http://schemas.microsoft.com/office/drawing/2014/main" id="{43000B2C-7C76-4F07-AF50-5F3019C384BC}"/>
              </a:ext>
            </a:extLst>
          </p:cNvPr>
          <p:cNvCxnSpPr>
            <a:cxnSpLocks/>
          </p:cNvCxnSpPr>
          <p:nvPr userDrawn="1"/>
        </p:nvCxnSpPr>
        <p:spPr>
          <a:xfrm>
            <a:off x="7951511" y="1609725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470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3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45067" y="1609725"/>
            <a:ext cx="3300984" cy="45079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D2FFF47-983C-4CE2-9048-1317EB4F32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56EEFB-7FCA-4C8C-BD9A-59CFF6BBA9AB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DBEB99C5-A240-43E3-B2F9-F67C2DE25171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095ECF-3404-41BC-B49D-2616D73127C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F9C599-3545-4260-BC77-88BD7619A10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2955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solidFill>
                  <a:srgbClr val="606060"/>
                </a:solidFill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9724"/>
            <a:ext cx="3300984" cy="45079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4261915" y="1609724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456083" y="1609724"/>
            <a:ext cx="3300984" cy="45079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23" name="Column Divider 2" descr="Column Divider">
            <a:extLst>
              <a:ext uri="{FF2B5EF4-FFF2-40B4-BE49-F238E27FC236}">
                <a16:creationId xmlns:a16="http://schemas.microsoft.com/office/drawing/2014/main" id="{A70D9BB7-9BB9-40BD-84D2-8EE238E044D3}"/>
              </a:ext>
            </a:extLst>
          </p:cNvPr>
          <p:cNvCxnSpPr>
            <a:cxnSpLocks/>
          </p:cNvCxnSpPr>
          <p:nvPr userDrawn="1"/>
        </p:nvCxnSpPr>
        <p:spPr>
          <a:xfrm>
            <a:off x="7951236" y="1609724"/>
            <a:ext cx="0" cy="4507992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3">
            <a:extLst>
              <a:ext uri="{FF2B5EF4-FFF2-40B4-BE49-F238E27FC236}">
                <a16:creationId xmlns:a16="http://schemas.microsoft.com/office/drawing/2014/main" id="{58EF7396-F6CE-404A-B85F-455D3F5341A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45405" y="1609724"/>
            <a:ext cx="3300984" cy="450799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26210A-4112-4730-8F81-3CAE5C391F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D3E0A-0143-42FC-B8B6-EBC1FF990000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346C5096-6188-4396-9E8E-C7DC5E109130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D46B54D-91F2-4210-9BEA-3B59824207D9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0900B02-4438-4597-85D3-D93A97B15462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033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 4 Colum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8875" y="1609724"/>
            <a:ext cx="2478024" cy="4525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Column Divider" descr="Column Divider">
            <a:extLst>
              <a:ext uri="{FF2B5EF4-FFF2-40B4-BE49-F238E27FC236}">
                <a16:creationId xmlns:a16="http://schemas.microsoft.com/office/drawing/2014/main" id="{B228B4F2-5D6F-42F4-B132-F908BB527268}"/>
              </a:ext>
            </a:extLst>
          </p:cNvPr>
          <p:cNvCxnSpPr>
            <a:cxnSpLocks/>
          </p:cNvCxnSpPr>
          <p:nvPr userDrawn="1"/>
        </p:nvCxnSpPr>
        <p:spPr>
          <a:xfrm>
            <a:off x="3374450" y="1590159"/>
            <a:ext cx="0" cy="4525997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2">
            <a:extLst>
              <a:ext uri="{FF2B5EF4-FFF2-40B4-BE49-F238E27FC236}">
                <a16:creationId xmlns:a16="http://schemas.microsoft.com/office/drawing/2014/main" id="{B35B41AC-36CF-4A0C-BED4-7D06B0F6E2E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502001" y="1609724"/>
            <a:ext cx="2478024" cy="4525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2" name="Column Divider 2" descr="Column Divider">
            <a:extLst>
              <a:ext uri="{FF2B5EF4-FFF2-40B4-BE49-F238E27FC236}">
                <a16:creationId xmlns:a16="http://schemas.microsoft.com/office/drawing/2014/main" id="{43000B2C-7C76-4F07-AF50-5F3019C384BC}"/>
              </a:ext>
            </a:extLst>
          </p:cNvPr>
          <p:cNvCxnSpPr>
            <a:cxnSpLocks/>
          </p:cNvCxnSpPr>
          <p:nvPr userDrawn="1"/>
        </p:nvCxnSpPr>
        <p:spPr>
          <a:xfrm>
            <a:off x="6107576" y="1590159"/>
            <a:ext cx="0" cy="4525997"/>
          </a:xfrm>
          <a:prstGeom prst="line">
            <a:avLst/>
          </a:prstGeom>
          <a:ln w="19050" cap="flat">
            <a:solidFill>
              <a:srgbClr val="8B8580">
                <a:alpha val="2470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3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235127" y="1609724"/>
            <a:ext cx="2478024" cy="4525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9" name="Column Divider 3" descr="Column Divider">
            <a:extLst>
              <a:ext uri="{FF2B5EF4-FFF2-40B4-BE49-F238E27FC236}">
                <a16:creationId xmlns:a16="http://schemas.microsoft.com/office/drawing/2014/main" id="{0379F816-270D-4D0F-8838-510AA3E97C28}"/>
              </a:ext>
            </a:extLst>
          </p:cNvPr>
          <p:cNvCxnSpPr>
            <a:cxnSpLocks/>
          </p:cNvCxnSpPr>
          <p:nvPr userDrawn="1"/>
        </p:nvCxnSpPr>
        <p:spPr>
          <a:xfrm>
            <a:off x="8840702" y="1590159"/>
            <a:ext cx="0" cy="4525997"/>
          </a:xfrm>
          <a:prstGeom prst="line">
            <a:avLst/>
          </a:prstGeom>
          <a:ln w="19050" cap="flat">
            <a:solidFill>
              <a:srgbClr val="8B8580">
                <a:alpha val="24706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4">
            <a:extLst>
              <a:ext uri="{FF2B5EF4-FFF2-40B4-BE49-F238E27FC236}">
                <a16:creationId xmlns:a16="http://schemas.microsoft.com/office/drawing/2014/main" id="{4FB98D34-E09D-43FC-9515-8F7C37635BF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968254" y="1609724"/>
            <a:ext cx="2478024" cy="45255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65C0AC-7132-4356-88D4-79E4A49B2C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131A1D-D1FF-4A37-8531-B67D54ED466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8381BC09-957D-45CD-9E0C-0CFA8700F9F5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C9026-CA1C-465B-ADD5-AE1F9B7A077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064CFB-254B-4876-8556-026D173672E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3501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- Title/Subtitle 4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46A3BF75-E03A-3149-A8B6-C22593F32B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6763" y="1014984"/>
            <a:ext cx="10671048" cy="330540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spcAft>
                <a:spcPts val="0"/>
              </a:spcAft>
              <a:buNone/>
              <a:defRPr sz="2000" b="0" i="0">
                <a:solidFill>
                  <a:srgbClr val="606060"/>
                </a:solidFill>
                <a:latin typeface="Oracle Sans Tab" panose="020B0503020204020204" pitchFamily="34" charset="0"/>
                <a:cs typeface="Oracle Sans Tab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6" name="Content">
            <a:extLst>
              <a:ext uri="{FF2B5EF4-FFF2-40B4-BE49-F238E27FC236}">
                <a16:creationId xmlns:a16="http://schemas.microsoft.com/office/drawing/2014/main" id="{238CEDEE-F37B-4496-9270-0479A31C976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6763" y="1609725"/>
            <a:ext cx="2478024" cy="45069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Column Divider" descr="Column Divider">
            <a:extLst>
              <a:ext uri="{FF2B5EF4-FFF2-40B4-BE49-F238E27FC236}">
                <a16:creationId xmlns:a16="http://schemas.microsoft.com/office/drawing/2014/main" id="{C3377C95-3E35-473F-8E81-1FDFBEBC758A}"/>
              </a:ext>
            </a:extLst>
          </p:cNvPr>
          <p:cNvCxnSpPr>
            <a:cxnSpLocks/>
          </p:cNvCxnSpPr>
          <p:nvPr userDrawn="1"/>
        </p:nvCxnSpPr>
        <p:spPr>
          <a:xfrm>
            <a:off x="3373924" y="1609667"/>
            <a:ext cx="0" cy="4508050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2">
            <a:extLst>
              <a:ext uri="{FF2B5EF4-FFF2-40B4-BE49-F238E27FC236}">
                <a16:creationId xmlns:a16="http://schemas.microsoft.com/office/drawing/2014/main" id="{22A9895A-06CA-46D6-B3EB-7038E649358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03061" y="1609725"/>
            <a:ext cx="2478024" cy="45069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23" name="Column Divider 2" descr="Column Divider">
            <a:extLst>
              <a:ext uri="{FF2B5EF4-FFF2-40B4-BE49-F238E27FC236}">
                <a16:creationId xmlns:a16="http://schemas.microsoft.com/office/drawing/2014/main" id="{A70D9BB7-9BB9-40BD-84D2-8EE238E044D3}"/>
              </a:ext>
            </a:extLst>
          </p:cNvPr>
          <p:cNvCxnSpPr>
            <a:cxnSpLocks/>
          </p:cNvCxnSpPr>
          <p:nvPr userDrawn="1"/>
        </p:nvCxnSpPr>
        <p:spPr>
          <a:xfrm>
            <a:off x="6110222" y="1609667"/>
            <a:ext cx="0" cy="4508050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3">
            <a:extLst>
              <a:ext uri="{FF2B5EF4-FFF2-40B4-BE49-F238E27FC236}">
                <a16:creationId xmlns:a16="http://schemas.microsoft.com/office/drawing/2014/main" id="{58EF7396-F6CE-404A-B85F-455D3F5341A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39359" y="1609725"/>
            <a:ext cx="2478024" cy="45069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25" name="Column Divider 3" descr="Column Divider">
            <a:extLst>
              <a:ext uri="{FF2B5EF4-FFF2-40B4-BE49-F238E27FC236}">
                <a16:creationId xmlns:a16="http://schemas.microsoft.com/office/drawing/2014/main" id="{BE2D13B4-3BF3-4416-B638-87C59A2973BB}"/>
              </a:ext>
            </a:extLst>
          </p:cNvPr>
          <p:cNvCxnSpPr>
            <a:cxnSpLocks/>
          </p:cNvCxnSpPr>
          <p:nvPr userDrawn="1"/>
        </p:nvCxnSpPr>
        <p:spPr>
          <a:xfrm>
            <a:off x="8846520" y="1609667"/>
            <a:ext cx="0" cy="4508050"/>
          </a:xfrm>
          <a:prstGeom prst="line">
            <a:avLst/>
          </a:prstGeom>
          <a:ln w="19050" cap="flat">
            <a:solidFill>
              <a:srgbClr val="8B8580">
                <a:alpha val="25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4">
            <a:extLst>
              <a:ext uri="{FF2B5EF4-FFF2-40B4-BE49-F238E27FC236}">
                <a16:creationId xmlns:a16="http://schemas.microsoft.com/office/drawing/2014/main" id="{687CB06A-9B62-47DB-BA7A-177E12DFB17E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975659" y="1609725"/>
            <a:ext cx="2478024" cy="45069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2191157-EC2D-4417-9959-2EA7D1DAFF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88CBD-B05C-4885-A081-172C87DCAD84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F1BEC230-374E-4E2A-8BB1-C01222A51658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CE56F53-8C5C-4F85-9969-353868B64B25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89360B9-A253-468B-B3D3-70CC43B07468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285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07"/>
          <a:stretch/>
        </p:blipFill>
        <p:spPr>
          <a:xfrm>
            <a:off x="6343650" y="5964193"/>
            <a:ext cx="5848350" cy="896551"/>
          </a:xfrm>
          <a:prstGeom prst="rect">
            <a:avLst/>
          </a:prstGeom>
        </p:spPr>
      </p:pic>
      <p:pic>
        <p:nvPicPr>
          <p:cNvPr id="21" name="OTag">
            <a:extLst>
              <a:ext uri="{FF2B5EF4-FFF2-40B4-BE49-F238E27FC236}">
                <a16:creationId xmlns:a16="http://schemas.microsoft.com/office/drawing/2014/main" id="{DA16EBAD-93BE-4ACF-A78F-3C1CEDB86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2" name="Title">
            <a:extLst>
              <a:ext uri="{FF2B5EF4-FFF2-40B4-BE49-F238E27FC236}">
                <a16:creationId xmlns:a16="http://schemas.microsoft.com/office/drawing/2014/main" id="{8A70F255-3C2A-4AC7-8935-184146E3B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875" y="182403"/>
            <a:ext cx="9956097" cy="82296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  <p:sp>
        <p:nvSpPr>
          <p:cNvPr id="4" name="Text Field">
            <a:extLst>
              <a:ext uri="{FF2B5EF4-FFF2-40B4-BE49-F238E27FC236}">
                <a16:creationId xmlns:a16="http://schemas.microsoft.com/office/drawing/2014/main" id="{E46619B6-A626-4CDA-96E2-B94F4637C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8875" y="1600200"/>
            <a:ext cx="10671048" cy="451485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08A3F6CD-49F4-D74B-8C7F-D6CA71EFB1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62000" y="6423660"/>
            <a:ext cx="365760" cy="3657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rgbClr val="8B8580"/>
                </a:solidFill>
              </a:defRPr>
            </a:lvl1pPr>
          </a:lstStyle>
          <a:p>
            <a:fld id="{345D60D9-5372-5F40-9443-0F9AE5BDC3C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Footer">
            <a:extLst>
              <a:ext uri="{FF2B5EF4-FFF2-40B4-BE49-F238E27FC236}">
                <a16:creationId xmlns:a16="http://schemas.microsoft.com/office/drawing/2014/main" id="{8E003242-6B91-1949-A5CA-15BA57A045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7759" y="6423978"/>
            <a:ext cx="5745379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rgbClr val="8B8580"/>
                </a:solidFill>
              </a:defRPr>
            </a:lvl1pPr>
          </a:lstStyle>
          <a:p>
            <a:r>
              <a:rPr lang="en-US" dirty="0"/>
              <a:t>Copyright © 2022, Oracle and/or its affiliates  |  Confidential: Internal/Restricted/Highly Restricted</a:t>
            </a:r>
          </a:p>
        </p:txBody>
      </p:sp>
      <p:sp>
        <p:nvSpPr>
          <p:cNvPr id="20" name="Date">
            <a:extLst>
              <a:ext uri="{FF2B5EF4-FFF2-40B4-BE49-F238E27FC236}">
                <a16:creationId xmlns:a16="http://schemas.microsoft.com/office/drawing/2014/main" id="{65BA88F5-EF53-415B-8446-19188BE675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73138" y="6425604"/>
            <a:ext cx="2743200" cy="3635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>
              <a:defRPr lang="en-US" sz="900" smtClean="0">
                <a:solidFill>
                  <a:srgbClr val="8B8580"/>
                </a:solidFill>
              </a:defRPr>
            </a:lvl1pPr>
          </a:lstStyle>
          <a:p>
            <a:fld id="{82BDA199-1C6F-4B76-931E-007EAA6F75F8}" type="datetime1">
              <a:rPr lang="en-US" smtClean="0"/>
              <a:t>7/19/22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157" y="6115050"/>
            <a:ext cx="830345" cy="83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80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lang="en-US" sz="2400" b="1" i="0" kern="1200" baseline="0" dirty="0">
          <a:solidFill>
            <a:schemeClr val="tx1"/>
          </a:solidFill>
          <a:latin typeface="+mn-lt"/>
          <a:ea typeface="+mn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5000"/>
        </a:lnSpc>
        <a:spcBef>
          <a:spcPts val="600"/>
        </a:spcBef>
        <a:spcAft>
          <a:spcPts val="0"/>
        </a:spcAft>
        <a:buClrTx/>
        <a:buSzTx/>
        <a:buFont typeface="System Font Regular"/>
        <a:buNone/>
        <a:tabLst/>
        <a:defRPr sz="1800" b="0" i="0" kern="1200">
          <a:solidFill>
            <a:schemeClr val="tx1"/>
          </a:solidFill>
          <a:latin typeface="+mn-lt"/>
          <a:ea typeface="+mn-ea"/>
          <a:cs typeface="Oracle Sans Tab" panose="020B0503020204020204" pitchFamily="34" charset="0"/>
        </a:defRPr>
      </a:lvl1pPr>
      <a:lvl2pPr marL="365760" marR="0" indent="-182880" algn="l" defTabSz="914400" rtl="0" eaLnBrk="1" fontAlgn="auto" latinLnBrk="0" hangingPunct="1">
        <a:lnSpc>
          <a:spcPct val="95000"/>
        </a:lnSpc>
        <a:spcBef>
          <a:spcPts val="6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1800" b="0" i="0" kern="1200">
          <a:solidFill>
            <a:schemeClr val="tx1"/>
          </a:solidFill>
          <a:latin typeface="+mn-lt"/>
          <a:ea typeface="+mn-ea"/>
          <a:cs typeface="Oracle Sans Tab" panose="020B0503020204020204" pitchFamily="34" charset="0"/>
        </a:defRPr>
      </a:lvl2pPr>
      <a:lvl3pPr marL="547688" marR="0" indent="-182563" algn="l" defTabSz="914400" rtl="0" eaLnBrk="1" fontAlgn="auto" latinLnBrk="0" hangingPunct="1">
        <a:lnSpc>
          <a:spcPct val="95000"/>
        </a:lnSpc>
        <a:spcBef>
          <a:spcPts val="4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Oracle Sans Tab Light" panose="020B0403020204020204" pitchFamily="34" charset="0"/>
          <a:ea typeface="+mn-ea"/>
          <a:cs typeface="Oracle Sans Tab Light" panose="020B0403020204020204" pitchFamily="34" charset="0"/>
        </a:defRPr>
      </a:lvl3pPr>
      <a:lvl4pPr marL="730250" marR="0" indent="-182563" algn="l" defTabSz="914400" rtl="0" eaLnBrk="1" fontAlgn="auto" latinLnBrk="0" hangingPunct="1">
        <a:lnSpc>
          <a:spcPct val="95000"/>
        </a:lnSpc>
        <a:spcBef>
          <a:spcPts val="4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Oracle Sans Tab Light" panose="020B0403020204020204" pitchFamily="34" charset="0"/>
          <a:ea typeface="+mn-ea"/>
          <a:cs typeface="Oracle Sans Tab Light" panose="020B0403020204020204" pitchFamily="34" charset="0"/>
        </a:defRPr>
      </a:lvl4pPr>
      <a:lvl5pPr marL="914400" marR="0" indent="-182880" algn="l" defTabSz="914400" rtl="0" eaLnBrk="1" fontAlgn="auto" latinLnBrk="0" hangingPunct="1">
        <a:lnSpc>
          <a:spcPct val="95000"/>
        </a:lnSpc>
        <a:spcBef>
          <a:spcPts val="400"/>
        </a:spcBef>
        <a:spcAft>
          <a:spcPts val="0"/>
        </a:spcAft>
        <a:buClrTx/>
        <a:buSzTx/>
        <a:buFont typeface="System Font Regular"/>
        <a:buChar char="•"/>
        <a:tabLst/>
        <a:defRPr sz="1200" kern="1200">
          <a:solidFill>
            <a:schemeClr val="tx1"/>
          </a:solidFill>
          <a:latin typeface="Oracle Sans Tab Light" panose="020B0403020204020204" pitchFamily="34" charset="0"/>
          <a:ea typeface="+mn-ea"/>
          <a:cs typeface="Oracle Sans Tab Light" panose="020B0403020204020204" pitchFamily="34" charset="0"/>
        </a:defRPr>
      </a:lvl5pPr>
      <a:lvl6pPr marL="1097280" indent="-182880" algn="l" defTabSz="914400" rtl="0" eaLnBrk="1" latinLnBrk="0" hangingPunct="1">
        <a:lnSpc>
          <a:spcPct val="95000"/>
        </a:lnSpc>
        <a:spcBef>
          <a:spcPts val="400"/>
        </a:spcBef>
        <a:spcAft>
          <a:spcPts val="0"/>
        </a:spcAft>
        <a:buSzPct val="100000"/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Oracle Sans Light" panose="020B0403020204020204" pitchFamily="34" charset="0"/>
          <a:ea typeface="+mn-ea"/>
          <a:cs typeface="Oracle Sans Light" panose="020B0403020204020204" pitchFamily="34" charset="0"/>
        </a:defRPr>
      </a:lvl6pPr>
      <a:lvl7pPr marL="1280160" indent="-182880" algn="l" defTabSz="914400" rtl="0" eaLnBrk="1" latinLnBrk="0" hangingPunct="1">
        <a:lnSpc>
          <a:spcPct val="95000"/>
        </a:lnSpc>
        <a:spcBef>
          <a:spcPts val="400"/>
        </a:spcBef>
        <a:spcAft>
          <a:spcPts val="0"/>
        </a:spcAft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Oracle Sans Light" panose="020B0403020204020204" pitchFamily="34" charset="0"/>
          <a:ea typeface="+mn-ea"/>
          <a:cs typeface="Oracle Sans Light" panose="020B0403020204020204" pitchFamily="34" charset="0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52">
          <p15:clr>
            <a:srgbClr val="F26B43"/>
          </p15:clr>
        </p15:guide>
        <p15:guide id="5" pos="480">
          <p15:clr>
            <a:srgbClr val="F26B43"/>
          </p15:clr>
        </p15:guide>
        <p15:guide id="6" orient="horz" pos="795">
          <p15:clr>
            <a:srgbClr val="F26B43"/>
          </p15:clr>
        </p15:guide>
        <p15:guide id="7" orient="horz" pos="590">
          <p15:clr>
            <a:srgbClr val="F26B43"/>
          </p15:clr>
        </p15:guide>
        <p15:guide id="8" pos="72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78BE9-70FC-3996-DEC1-23223EBD68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Capstone Presentation Showcase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8C455-E76C-3033-0D15-0B6BEE9DB7D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Intern Project Presentation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0DE174-16E0-600A-64F1-AA67152A031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Global Intern Program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7B4278-ACDF-16E4-7A02-B7458B64C62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Summer 2022 </a:t>
            </a:r>
          </a:p>
          <a:p>
            <a:r>
              <a:rPr lang="en-US" dirty="0"/>
              <a:t>(1 June 2022 – 26 July 2022)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4030EA-B3DB-7023-5341-532DD2E366E3}"/>
              </a:ext>
            </a:extLst>
          </p:cNvPr>
          <p:cNvSpPr txBox="1"/>
          <p:nvPr/>
        </p:nvSpPr>
        <p:spPr>
          <a:xfrm>
            <a:off x="7751781" y="6381890"/>
            <a:ext cx="3425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Rajneesh Pandey (rajnepan)</a:t>
            </a:r>
          </a:p>
        </p:txBody>
      </p:sp>
    </p:spTree>
    <p:extLst>
      <p:ext uri="{BB962C8B-B14F-4D97-AF65-F5344CB8AC3E}">
        <p14:creationId xmlns:p14="http://schemas.microsoft.com/office/powerpoint/2010/main" val="210608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8A6E46B-1C51-867C-47A4-5B01B763518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81812" y="1491805"/>
            <a:ext cx="8498204" cy="4258065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/>
              <a:t>Overview &amp; goal of the project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/>
              <a:t>Approach taken through the project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/>
              <a:t>Accomplishments and deliverables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/>
              <a:t>Biggest challenges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/>
              <a:t>Lessons Learned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/>
              <a:t>Next Steps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400" dirty="0"/>
              <a:t>Q&amp;A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q"/>
            </a:pP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4E2A6C9-8B25-DFA0-EDB8-935C95EC0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550" y="285170"/>
            <a:ext cx="10671048" cy="822960"/>
          </a:xfrm>
        </p:spPr>
        <p:txBody>
          <a:bodyPr/>
          <a:lstStyle/>
          <a:p>
            <a:r>
              <a:rPr lang="en-US" sz="2800" dirty="0"/>
              <a:t>Topics for Presentation Showcase</a:t>
            </a:r>
          </a:p>
        </p:txBody>
      </p:sp>
      <p:pic>
        <p:nvPicPr>
          <p:cNvPr id="8" name="Graphic 7" descr="Clipboard with solid fill">
            <a:extLst>
              <a:ext uri="{FF2B5EF4-FFF2-40B4-BE49-F238E27FC236}">
                <a16:creationId xmlns:a16="http://schemas.microsoft.com/office/drawing/2014/main" id="{0DC56054-F459-AAFD-C503-6857599BA3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65616" y="-1165897"/>
            <a:ext cx="914400" cy="914400"/>
          </a:xfrm>
          <a:prstGeom prst="rect">
            <a:avLst/>
          </a:prstGeom>
        </p:spPr>
      </p:pic>
      <p:pic>
        <p:nvPicPr>
          <p:cNvPr id="10" name="Graphic 9" descr="Teacher with solid fill">
            <a:extLst>
              <a:ext uri="{FF2B5EF4-FFF2-40B4-BE49-F238E27FC236}">
                <a16:creationId xmlns:a16="http://schemas.microsoft.com/office/drawing/2014/main" id="{5647C5B4-772D-F6E8-6289-42A0410D61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06305" y="448026"/>
            <a:ext cx="1703883" cy="170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21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66E7A-A196-D3A1-30D4-7E1E030C0D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5562" y="1655680"/>
            <a:ext cx="10158984" cy="1280160"/>
          </a:xfrm>
        </p:spPr>
        <p:txBody>
          <a:bodyPr/>
          <a:lstStyle/>
          <a:p>
            <a:r>
              <a:rPr lang="en-US" dirty="0"/>
              <a:t>Anomaly Detection Tool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7DA8C-A999-7E8C-91ED-0DFC03929420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25562" y="2953203"/>
            <a:ext cx="10158984" cy="341247"/>
          </a:xfrm>
        </p:spPr>
        <p:txBody>
          <a:bodyPr/>
          <a:lstStyle/>
          <a:p>
            <a:r>
              <a:rPr lang="en-US" dirty="0"/>
              <a:t>Detect and Annotate Anomalies in Time Series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081E2A-E40B-2F09-11D7-8E5DD029974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Rajneesh Pandey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174ABD-C021-69EE-304F-636A0E9E494A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Project Intern – Server Technology, OCI</a:t>
            </a:r>
          </a:p>
        </p:txBody>
      </p:sp>
    </p:spTree>
    <p:extLst>
      <p:ext uri="{BB962C8B-B14F-4D97-AF65-F5344CB8AC3E}">
        <p14:creationId xmlns:p14="http://schemas.microsoft.com/office/powerpoint/2010/main" val="222927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F7915-382A-6674-E997-A318304F63A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332461-0228-4CE6-818B-14050AF0840D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7/19/22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6C8B8A-72E8-016A-39B5-46BBD17311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Copyright © 2022, Oracle and/or its affiliates  |  Confidential: Internal/Restricted/Highly Restricted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944A99-2EE5-9349-80B6-8DCBA5205DC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5D60D9-5372-5F40-9443-0F9AE5BDC3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2D0CBDE-7741-3EAA-6C69-F8A638371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205" y="119190"/>
            <a:ext cx="10671048" cy="1051263"/>
          </a:xfrm>
        </p:spPr>
        <p:txBody>
          <a:bodyPr/>
          <a:lstStyle/>
          <a:p>
            <a:r>
              <a:rPr lang="en-US" sz="3200" dirty="0"/>
              <a:t>Anomaly Detection Tool	</a:t>
            </a:r>
            <a:br>
              <a:rPr lang="en-US" sz="3200" dirty="0"/>
            </a:br>
            <a:r>
              <a:rPr lang="en-US" sz="3200" b="0" dirty="0"/>
              <a:t>Rajneesh Pandey</a:t>
            </a:r>
            <a:endParaRPr lang="en-US" sz="3200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BA8A314-9C9E-623B-FBC8-1FC857EA673F}"/>
              </a:ext>
            </a:extLst>
          </p:cNvPr>
          <p:cNvSpPr/>
          <p:nvPr/>
        </p:nvSpPr>
        <p:spPr>
          <a:xfrm>
            <a:off x="230205" y="1481958"/>
            <a:ext cx="11731589" cy="4374309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Project Overview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312D2A"/>
                </a:solidFill>
                <a:latin typeface="Oracle Sans Tab"/>
              </a:rPr>
              <a:t>C</a:t>
            </a:r>
            <a:r>
              <a:rPr kumimoji="0" lang="en-US" sz="1800" i="0" u="none" strike="noStrike" kern="1200" cap="none" spc="0" normalizeH="0" baseline="0" noProof="0" dirty="0" err="1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ontext</a:t>
            </a:r>
            <a:r>
              <a:rPr lang="en-US" dirty="0">
                <a:solidFill>
                  <a:srgbClr val="312D2A"/>
                </a:solidFill>
              </a:rPr>
              <a:t>: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tx1"/>
                </a:solidFill>
              </a:rPr>
              <a:t>       This tool helps to detect and annotate anomalies in Time Series Data and integrating it with 	             	the ART tool.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Scope of project:</a:t>
            </a:r>
          </a:p>
          <a:p>
            <a:pPr lvl="1">
              <a:lnSpc>
                <a:spcPct val="150000"/>
              </a:lnSpc>
              <a:defRPr/>
            </a:pPr>
            <a:r>
              <a:rPr lang="en-US" dirty="0">
                <a:solidFill>
                  <a:schemeClr val="tx1"/>
                </a:solidFill>
                <a:latin typeface="Oracle Sans Tab"/>
              </a:rPr>
              <a:t>	</a:t>
            </a:r>
            <a:r>
              <a:rPr lang="en-IN" b="1" dirty="0">
                <a:solidFill>
                  <a:schemeClr val="tx1"/>
                </a:solidFill>
              </a:rPr>
              <a:t> </a:t>
            </a:r>
            <a:r>
              <a:rPr lang="en-IN" dirty="0">
                <a:solidFill>
                  <a:schemeClr val="tx1"/>
                </a:solidFill>
              </a:rPr>
              <a:t>Monitor any data source, including user logs, devices, networks, and servers. Rapidly identify zero-	day attacks as well as unknown security threats. Find unusual behaviours across data sources that 	are not identified when using traditional security methods.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Objectives: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312D2A"/>
                </a:solidFill>
                <a:latin typeface="Oracle Sans Tab"/>
              </a:rPr>
              <a:t>	Reduce time for the annotator to go though all the dataset and annotate the anomalies.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B74648-F82A-80C2-059A-8AA84E06D2F8}"/>
              </a:ext>
            </a:extLst>
          </p:cNvPr>
          <p:cNvSpPr/>
          <p:nvPr/>
        </p:nvSpPr>
        <p:spPr>
          <a:xfrm>
            <a:off x="9140760" y="119507"/>
            <a:ext cx="2821034" cy="1061070"/>
          </a:xfrm>
          <a:prstGeom prst="rect">
            <a:avLst/>
          </a:prstGeom>
          <a:noFill/>
          <a:ln w="28575">
            <a:solidFill>
              <a:schemeClr val="tx1"/>
            </a:soli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CFBF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ED7EA0B-3DB1-8456-2FD1-1C9046B46039}"/>
              </a:ext>
            </a:extLst>
          </p:cNvPr>
          <p:cNvCxnSpPr>
            <a:cxnSpLocks/>
          </p:cNvCxnSpPr>
          <p:nvPr/>
        </p:nvCxnSpPr>
        <p:spPr>
          <a:xfrm>
            <a:off x="84083" y="1341075"/>
            <a:ext cx="11965394" cy="0"/>
          </a:xfrm>
          <a:prstGeom prst="line">
            <a:avLst/>
          </a:prstGeom>
          <a:ln w="571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EEA3CC32-9660-BE4C-22BC-0E95FA0E6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723" y="168232"/>
            <a:ext cx="985106" cy="97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45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F7915-382A-6674-E997-A318304F63A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332461-0228-4CE6-818B-14050AF0840D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7/19/22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6C8B8A-72E8-016A-39B5-46BBD17311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Copyright © 2022, Oracle and/or its affiliates  |  Confidential: Internal/Restricted/Highly Restricted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944A99-2EE5-9349-80B6-8DCBA5205DC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5D60D9-5372-5F40-9443-0F9AE5BDC3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8FC052C-04BC-6EF8-9E4F-3A76B787526B}"/>
              </a:ext>
            </a:extLst>
          </p:cNvPr>
          <p:cNvSpPr/>
          <p:nvPr/>
        </p:nvSpPr>
        <p:spPr>
          <a:xfrm>
            <a:off x="230203" y="409902"/>
            <a:ext cx="5745378" cy="5857334"/>
          </a:xfrm>
          <a:prstGeom prst="round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Approach &amp; Process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Understanding of </a:t>
            </a:r>
            <a:r>
              <a:rPr lang="en-IN" dirty="0">
                <a:solidFill>
                  <a:schemeClr val="tx1"/>
                </a:solidFill>
              </a:rPr>
              <a:t>Annotation Review Tool,  how to use it and set it up in my system.</a:t>
            </a:r>
          </a:p>
          <a:p>
            <a:pPr>
              <a:defRPr/>
            </a:pPr>
            <a:endParaRPr lang="en-IN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IN" dirty="0">
                <a:solidFill>
                  <a:schemeClr val="tx1"/>
                </a:solidFill>
              </a:rPr>
              <a:t>Understanding of </a:t>
            </a:r>
            <a:r>
              <a:rPr lang="en-IN" dirty="0" err="1">
                <a:solidFill>
                  <a:schemeClr val="tx1"/>
                </a:solidFill>
              </a:rPr>
              <a:t>tagAnomaly</a:t>
            </a:r>
            <a:r>
              <a:rPr lang="en-IN" dirty="0">
                <a:solidFill>
                  <a:schemeClr val="tx1"/>
                </a:solidFill>
              </a:rPr>
              <a:t> tool, Time Series data etc and set it up in my system.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IN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IN" dirty="0">
                <a:solidFill>
                  <a:schemeClr val="tx1"/>
                </a:solidFill>
              </a:rPr>
              <a:t>Documented all the information.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IN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IN" dirty="0">
                <a:solidFill>
                  <a:schemeClr val="tx1"/>
                </a:solidFill>
              </a:rPr>
              <a:t>Did the POC on the Point Selection on graph using </a:t>
            </a:r>
            <a:r>
              <a:rPr lang="en-IN" dirty="0" err="1">
                <a:solidFill>
                  <a:schemeClr val="tx1"/>
                </a:solidFill>
              </a:rPr>
              <a:t>PlotlyJS</a:t>
            </a:r>
            <a:r>
              <a:rPr lang="en-IN" dirty="0">
                <a:solidFill>
                  <a:schemeClr val="tx1"/>
                </a:solidFill>
              </a:rPr>
              <a:t> and </a:t>
            </a:r>
            <a:r>
              <a:rPr lang="en-IN" dirty="0" err="1">
                <a:solidFill>
                  <a:schemeClr val="tx1"/>
                </a:solidFill>
              </a:rPr>
              <a:t>ChartJS</a:t>
            </a:r>
            <a:r>
              <a:rPr lang="en-IN" dirty="0">
                <a:solidFill>
                  <a:schemeClr val="tx1"/>
                </a:solidFill>
              </a:rPr>
              <a:t>.</a:t>
            </a:r>
          </a:p>
          <a:p>
            <a:pPr>
              <a:defRPr/>
            </a:pPr>
            <a:endParaRPr lang="en-IN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en-IN" dirty="0">
                <a:solidFill>
                  <a:schemeClr val="tx1"/>
                </a:solidFill>
              </a:rPr>
              <a:t>Building the AD tool similar to </a:t>
            </a:r>
            <a:r>
              <a:rPr lang="en-IN" dirty="0" err="1">
                <a:solidFill>
                  <a:schemeClr val="tx1"/>
                </a:solidFill>
              </a:rPr>
              <a:t>tagAnomaly</a:t>
            </a:r>
            <a:r>
              <a:rPr lang="en-IN" dirty="0">
                <a:solidFill>
                  <a:schemeClr val="tx1"/>
                </a:solidFill>
              </a:rPr>
              <a:t> using ReactJS and </a:t>
            </a:r>
            <a:r>
              <a:rPr lang="en-IN" dirty="0" err="1">
                <a:solidFill>
                  <a:schemeClr val="tx1"/>
                </a:solidFill>
              </a:rPr>
              <a:t>PlotlyJS</a:t>
            </a:r>
            <a:r>
              <a:rPr lang="en-IN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IN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Integrating the AD tool in ART tool.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srgbClr val="312D2A"/>
              </a:solidFill>
              <a:latin typeface="Oracle Sans Tab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E</a:t>
            </a:r>
            <a:r>
              <a:rPr lang="en-US" dirty="0" err="1">
                <a:solidFill>
                  <a:srgbClr val="312D2A"/>
                </a:solidFill>
                <a:latin typeface="Oracle Sans Tab"/>
              </a:rPr>
              <a:t>nabling</a:t>
            </a:r>
            <a:r>
              <a:rPr lang="en-US" dirty="0">
                <a:solidFill>
                  <a:srgbClr val="312D2A"/>
                </a:solidFill>
                <a:latin typeface="Oracle Sans Tab"/>
              </a:rPr>
              <a:t> import and export feature.</a:t>
            </a:r>
            <a:endParaRPr kumimoji="0" lang="en-IN" sz="1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C92D322-8402-B473-CAF5-0C7780E4ECBF}"/>
              </a:ext>
            </a:extLst>
          </p:cNvPr>
          <p:cNvSpPr/>
          <p:nvPr/>
        </p:nvSpPr>
        <p:spPr>
          <a:xfrm>
            <a:off x="6216419" y="409902"/>
            <a:ext cx="5745378" cy="5591504"/>
          </a:xfrm>
          <a:prstGeom prst="round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Accomplishments &amp; Deliverables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Successfully build the AD tool and Integrating it to the ART tool. </a:t>
            </a:r>
          </a:p>
        </p:txBody>
      </p:sp>
    </p:spTree>
    <p:extLst>
      <p:ext uri="{BB962C8B-B14F-4D97-AF65-F5344CB8AC3E}">
        <p14:creationId xmlns:p14="http://schemas.microsoft.com/office/powerpoint/2010/main" val="206161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64B550-14EF-6DA3-F9CC-9D5BEE89A5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332461-0228-4CE6-818B-14050AF0840D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7/19/22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57179D-7DCC-DECE-EF3A-CB840B3C842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Copyright © 2022, Oracle and/or its affiliates  |  Confidential: Internal/Restricted/Highly Restricted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88A2C0-BA18-C812-79F0-5C710FCB6DD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5D60D9-5372-5F40-9443-0F9AE5BDC3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pic>
        <p:nvPicPr>
          <p:cNvPr id="11" name="Content Placeholder 10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91C6133-F7D1-4BE2-5B1A-5C26E4833B5C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2"/>
          <a:stretch>
            <a:fillRect/>
          </a:stretch>
        </p:blipFill>
        <p:spPr>
          <a:xfrm>
            <a:off x="298450" y="864973"/>
            <a:ext cx="11139488" cy="4219286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074B3E11-C582-B05F-1740-6E9E71550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450" y="68580"/>
            <a:ext cx="10671048" cy="408498"/>
          </a:xfrm>
        </p:spPr>
        <p:txBody>
          <a:bodyPr/>
          <a:lstStyle/>
          <a:p>
            <a:r>
              <a:rPr lang="en-US" dirty="0"/>
              <a:t>Demo Space</a:t>
            </a:r>
          </a:p>
        </p:txBody>
      </p:sp>
    </p:spTree>
    <p:extLst>
      <p:ext uri="{BB962C8B-B14F-4D97-AF65-F5344CB8AC3E}">
        <p14:creationId xmlns:p14="http://schemas.microsoft.com/office/powerpoint/2010/main" val="2283918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6C4607-E103-6314-E94A-3A79CDB0152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E332461-0228-4CE6-818B-14050AF0840D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89FC92-762C-FB99-05D8-F29F0C6A767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Copyright © 2022, Oracle and/or its affiliates  |  Confidential: Internal/Restricted/Highly Restricted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8B34A6-9A01-8D3B-ABD3-36CE8406F8D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CDA466-9AD2-E67A-DD2A-B60C7D73B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17" y="187771"/>
            <a:ext cx="10592147" cy="613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2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F8C500-5999-96E7-9BD7-0EF93F73972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E332461-0228-4CE6-818B-14050AF0840D}" type="datetime1">
              <a:rPr lang="en-US" smtClean="0"/>
              <a:t>7/19/22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BD3D03-728B-B7BB-9DDF-A3CD0366A05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Copyright © 2022, Oracle and/or its affiliates  |  Confidential: Internal/Restricted/Highly Restricted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5EB08-FAB5-1206-AFB8-7F1289D3F5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45D60D9-5372-5F40-9443-0F9AE5BDC3C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68AB87-4DC8-56FF-B6EB-AE383329E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39" y="182403"/>
            <a:ext cx="10363200" cy="582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02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F7915-382A-6674-E997-A318304F63A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332461-0228-4CE6-818B-14050AF0840D}" type="datetime1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7/19/22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6C8B8A-72E8-016A-39B5-46BBD17311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Copyright © 2022, Oracle and/or its affiliates  |  Confidential: Internal/Restricted/Highly Restricted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944A99-2EE5-9349-80B6-8DCBA5205DC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5D60D9-5372-5F40-9443-0F9AE5BDC3C8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B8580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8B8580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8FC052C-04BC-6EF8-9E4F-3A76B787526B}"/>
              </a:ext>
            </a:extLst>
          </p:cNvPr>
          <p:cNvSpPr/>
          <p:nvPr/>
        </p:nvSpPr>
        <p:spPr>
          <a:xfrm>
            <a:off x="169991" y="185861"/>
            <a:ext cx="5926007" cy="2815438"/>
          </a:xfrm>
          <a:prstGeom prst="round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Biggest Challenges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312D2A"/>
                </a:solidFill>
                <a:latin typeface="Oracle Sans Tab"/>
              </a:rPr>
              <a:t>P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oints</a:t>
            </a:r>
            <a:r>
              <a:rPr lang="en-US" dirty="0">
                <a:solidFill>
                  <a:srgbClr val="312D2A"/>
                </a:solidFill>
                <a:latin typeface="Oracle Sans Tab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selection in graph rendered when implemented with ReactJS.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Import and export of data in ART tool for AD.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C92D322-8402-B473-CAF5-0C7780E4ECBF}"/>
              </a:ext>
            </a:extLst>
          </p:cNvPr>
          <p:cNvSpPr/>
          <p:nvPr/>
        </p:nvSpPr>
        <p:spPr>
          <a:xfrm>
            <a:off x="6276630" y="178674"/>
            <a:ext cx="5745378" cy="5843753"/>
          </a:xfrm>
          <a:prstGeom prst="round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Next Steps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312D2A"/>
                </a:solidFill>
                <a:latin typeface="Oracle Sans Tab"/>
              </a:rPr>
              <a:t>The Deep/Machine Learning model will be integrating to the AD tool to find the anomalies automatically.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FA6CBC76-8963-358E-BE8D-3068FF0CDD38}"/>
              </a:ext>
            </a:extLst>
          </p:cNvPr>
          <p:cNvSpPr/>
          <p:nvPr/>
        </p:nvSpPr>
        <p:spPr>
          <a:xfrm>
            <a:off x="169992" y="3206989"/>
            <a:ext cx="5926007" cy="2815438"/>
          </a:xfrm>
          <a:prstGeom prst="round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Lessons Learned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312D2A"/>
              </a:solidFill>
              <a:latin typeface="Oracle Sans Tab"/>
            </a:endParaRP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rgbClr val="312D2A"/>
                </a:solidFill>
                <a:latin typeface="Oracle Sans Tab"/>
              </a:rPr>
              <a:t>ReactJS , Redux, ML/DL algorithm.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Char</a:t>
            </a:r>
            <a:r>
              <a:rPr lang="en-US" dirty="0" err="1">
                <a:solidFill>
                  <a:srgbClr val="312D2A"/>
                </a:solidFill>
                <a:latin typeface="Oracle Sans Tab"/>
              </a:rPr>
              <a:t>tJS</a:t>
            </a:r>
            <a:r>
              <a:rPr lang="en-US" dirty="0">
                <a:solidFill>
                  <a:srgbClr val="312D2A"/>
                </a:solidFill>
                <a:latin typeface="Oracle Sans Tab"/>
              </a:rPr>
              <a:t>, </a:t>
            </a:r>
            <a:r>
              <a:rPr lang="en-US" dirty="0" err="1">
                <a:solidFill>
                  <a:srgbClr val="312D2A"/>
                </a:solidFill>
                <a:latin typeface="Oracle Sans Tab"/>
              </a:rPr>
              <a:t>PlotlyJS</a:t>
            </a:r>
            <a:r>
              <a:rPr lang="en-US" dirty="0">
                <a:solidFill>
                  <a:srgbClr val="312D2A"/>
                </a:solidFill>
                <a:latin typeface="Oracle Sans Tab"/>
              </a:rPr>
              <a:t>.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312D2A"/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Spring Boot.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12D2A"/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048BAD4-EE85-3E77-4414-0080F9BAD361}"/>
              </a:ext>
            </a:extLst>
          </p:cNvPr>
          <p:cNvSpPr/>
          <p:nvPr/>
        </p:nvSpPr>
        <p:spPr>
          <a:xfrm>
            <a:off x="6276630" y="4614708"/>
            <a:ext cx="5745377" cy="139788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12D2A">
                    <a:lumMod val="75000"/>
                    <a:lumOff val="25000"/>
                  </a:srgbClr>
                </a:solidFill>
                <a:effectLst/>
                <a:uLnTx/>
                <a:uFillTx/>
                <a:latin typeface="Oracle Sans Tab"/>
                <a:ea typeface="+mn-ea"/>
                <a:cs typeface="+mn-cs"/>
              </a:rPr>
              <a:t>Internship Highlight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312D2A">
                  <a:lumMod val="75000"/>
                  <a:lumOff val="25000"/>
                </a:srgbClr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312D2A">
                    <a:lumMod val="75000"/>
                    <a:lumOff val="25000"/>
                  </a:srgbClr>
                </a:solidFill>
                <a:latin typeface="Oracle Sans Tab"/>
              </a:rPr>
              <a:t>When I integrated AD to ART tool at its start working properly.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312D2A">
                  <a:lumMod val="75000"/>
                  <a:lumOff val="25000"/>
                </a:srgbClr>
              </a:solidFill>
              <a:effectLst/>
              <a:uLnTx/>
              <a:uFillTx/>
              <a:latin typeface="Oracle Sans Tab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2767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arent Master Pillars">
  <a:themeElements>
    <a:clrScheme name="Intern Program">
      <a:dk1>
        <a:srgbClr val="312D2A"/>
      </a:dk1>
      <a:lt1>
        <a:srgbClr val="FCFBFA"/>
      </a:lt1>
      <a:dk2>
        <a:srgbClr val="312D2A"/>
      </a:dk2>
      <a:lt2>
        <a:srgbClr val="FCFBFA"/>
      </a:lt2>
      <a:accent1>
        <a:srgbClr val="C74634"/>
      </a:accent1>
      <a:accent2>
        <a:srgbClr val="94AFAF"/>
      </a:accent2>
      <a:accent3>
        <a:srgbClr val="759C6C"/>
      </a:accent3>
      <a:accent4>
        <a:srgbClr val="2B6242"/>
      </a:accent4>
      <a:accent5>
        <a:srgbClr val="FACD62"/>
      </a:accent5>
      <a:accent6>
        <a:srgbClr val="759C6C"/>
      </a:accent6>
      <a:hlink>
        <a:srgbClr val="00688C"/>
      </a:hlink>
      <a:folHlink>
        <a:srgbClr val="00688C"/>
      </a:folHlink>
    </a:clrScheme>
    <a:fontScheme name="Oracle Sans Tabular">
      <a:majorFont>
        <a:latin typeface="Georgia"/>
        <a:ea typeface=""/>
        <a:cs typeface=""/>
      </a:majorFont>
      <a:minorFont>
        <a:latin typeface="Oracle Sans Tab"/>
        <a:ea typeface=""/>
        <a:cs typeface=""/>
      </a:minorFont>
    </a:fontScheme>
    <a:fmtScheme name="Flat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>
            <a:shade val="65000"/>
          </a:schemeClr>
        </a:solidFill>
      </a:fillStyleLst>
      <a:lnStyleLst>
        <a:ln w="3175" cap="flat" cmpd="sng" algn="ctr">
          <a:solidFill>
            <a:schemeClr val="phClr">
              <a:shade val="65000"/>
            </a:schemeClr>
          </a:solidFill>
          <a:prstDash val="solid"/>
        </a:ln>
        <a:ln w="3175" cap="flat" cmpd="sng" algn="ctr">
          <a:solidFill>
            <a:schemeClr val="phClr"/>
          </a:solidFill>
          <a:prstDash val="solid"/>
        </a:ln>
        <a:ln w="0" cap="flat" cmpd="sng" algn="ctr">
          <a:noFill/>
        </a:ln>
      </a:lnStyleLst>
      <a:effectStyleLst>
        <a:effectStyle>
          <a:effectLst>
            <a:blur/>
          </a:effectLst>
        </a:effectStyle>
        <a:effectStyle>
          <a:effectLst>
            <a:blur/>
          </a:effectLst>
        </a:effectStyle>
        <a:effectStyle>
          <a:effectLst>
            <a:fillOverlay blend="darken">
              <a:solidFill>
                <a:schemeClr val="phClr">
                  <a:shade val="30000"/>
                </a:schemeClr>
              </a:solidFill>
            </a:fillOverlay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Ocean">
      <a:srgbClr val="2C5967"/>
    </a:custClr>
    <a:custClr name="Surf">
      <a:srgbClr val="41817E"/>
    </a:custClr>
    <a:custClr name="Sand">
      <a:srgbClr val="E5DBBE"/>
    </a:custClr>
    <a:custClr name="Pebble">
      <a:srgbClr val="8B8580"/>
    </a:custClr>
    <a:custClr name="Granite">
      <a:srgbClr val="67605B"/>
    </a:custClr>
    <a:custClr name="Position 6">
      <a:srgbClr val="FFFFFF"/>
    </a:custClr>
    <a:custClr name="Highlight/hyperlink dark theme">
      <a:srgbClr val="F0CC71"/>
    </a:custClr>
    <a:custClr name="Highlight/numbered list light theme">
      <a:srgbClr val="AE562C"/>
    </a:custClr>
    <a:custClr name="Hyperlink light theme (default)">
      <a:srgbClr val="00688C"/>
    </a:custClr>
    <a:custClr name="Numbered list dark theme">
      <a:srgbClr val="759C6C"/>
    </a:custClr>
    <a:custClr name="Brand: Neutral 30">
      <a:srgbClr val="F1EFED"/>
    </a:custClr>
    <a:custClr name="Developer: Pebble 30">
      <a:srgbClr val="E7F0FD"/>
    </a:custClr>
    <a:custClr name="Database: Slate 30">
      <a:srgbClr val="E7F2F2"/>
    </a:custClr>
    <a:custClr name="Cloud Platform: Pine 30">
      <a:srgbClr val="E0F5E7"/>
    </a:custClr>
    <a:custClr name="Finance / Operations: Teal 30">
      <a:srgbClr val="E8F1F0"/>
    </a:custClr>
    <a:custClr name="NetSuite: Ocean 30">
      <a:srgbClr val="E7F2F5"/>
    </a:custClr>
    <a:custClr name="GBU: Lilac 30">
      <a:srgbClr val="EBEFFE"/>
    </a:custClr>
    <a:custClr name="CX/Marketing: Plum 30">
      <a:srgbClr val="F5ECFB"/>
    </a:custClr>
    <a:custClr name="HCM/HR: Rose 30">
      <a:srgbClr val="FBECEF"/>
    </a:custClr>
    <a:custClr name="SCM: Sienna 30">
      <a:srgbClr val="FCEDD9"/>
    </a:custClr>
    <a:custClr name="Brand: Neutral 70">
      <a:srgbClr val="AEA8A2"/>
    </a:custClr>
    <a:custClr name="Developer: Pebble 70">
      <a:srgbClr val="A2AAB6"/>
    </a:custClr>
    <a:custClr name="Database: Slate 70">
      <a:srgbClr val="99ADAE"/>
    </a:custClr>
    <a:custClr name="Cloud Platform: Pine 70">
      <a:srgbClr val="86B596"/>
    </a:custClr>
    <a:custClr name="Finance / Operations: Teal 70">
      <a:srgbClr val="89B2B0"/>
    </a:custClr>
    <a:custClr name="NetSuite: Ocean 70">
      <a:srgbClr val="81B2C3"/>
    </a:custClr>
    <a:custClr name="GBU: Lilac 70">
      <a:srgbClr val="A0A9C5"/>
    </a:custClr>
    <a:custClr name="CX/Marketing: Plum 70">
      <a:srgbClr val="B7A1C4"/>
    </a:custClr>
    <a:custClr name="HCM/HR: Rose 70">
      <a:srgbClr val="CE9BA7"/>
    </a:custClr>
    <a:custClr name="SCM: Sienna 70">
      <a:srgbClr val="D39F5D"/>
    </a:custClr>
    <a:custClr name="Brand: Neutral 140">
      <a:srgbClr val="514C47"/>
    </a:custClr>
    <a:custClr name="Developer: Pebble 140">
      <a:srgbClr val="494D53"/>
    </a:custClr>
    <a:custClr name="Database: Slate 140">
      <a:srgbClr val="464F4F"/>
    </a:custClr>
    <a:custClr name="Cloud Platform: Pine 140">
      <a:srgbClr val="33553C"/>
    </a:custClr>
    <a:custClr name="Finance / Operations: Teal 140">
      <a:srgbClr val="315357"/>
    </a:custClr>
    <a:custClr name="NetSuite: Ocean 140">
      <a:srgbClr val="2C5266"/>
    </a:custClr>
    <a:custClr name="GBU: Lilac 140">
      <a:srgbClr val="464C68"/>
    </a:custClr>
    <a:custClr name="CX/Marketing: Plum 140">
      <a:srgbClr val="594564"/>
    </a:custClr>
    <a:custClr name="HCM/HR: Rose 140">
      <a:srgbClr val="6C3F49"/>
    </a:custClr>
    <a:custClr name="SCM: Sienna 140">
      <a:srgbClr val="713F25"/>
    </a:custClr>
    <a:custClr name="Brand: Neutral 170">
      <a:srgbClr val="312D2A"/>
    </a:custClr>
    <a:custClr name="Developer: Pebble 170">
      <a:srgbClr val="2B2E32"/>
    </a:custClr>
    <a:custClr name="Database: Slate 170">
      <a:srgbClr val="2A2F2F"/>
    </a:custClr>
    <a:custClr name="Cloud Platform: Pine 170">
      <a:srgbClr val="1E3224"/>
    </a:custClr>
    <a:custClr name="Finance / Operations: Teal 170">
      <a:srgbClr val="1E3133"/>
    </a:custClr>
    <a:custClr name="NetSuite: Ocean 170">
      <a:srgbClr val="1A2F3F"/>
    </a:custClr>
    <a:custClr name="GBU: Lilac 170">
      <a:srgbClr val="2A2D3F"/>
    </a:custClr>
    <a:custClr name="CX/Marketing: Plum 170">
      <a:srgbClr val="36293C"/>
    </a:custClr>
    <a:custClr name="HCM/HR: Rose 170">
      <a:srgbClr val="41242B"/>
    </a:custClr>
    <a:custClr name="SCM: Sienna 170">
      <a:srgbClr val="442616"/>
    </a:custClr>
  </a:custClrLst>
  <a:extLst>
    <a:ext uri="{05A4C25C-085E-4340-85A3-A5531E510DB2}">
      <thm15:themeFamily xmlns:thm15="http://schemas.microsoft.com/office/thememl/2012/main" name="Oracle_Redwood_Simplified_Light_Version_v1.2-3.14.22" id="{8F64DAC0-94B6-CC47-AFFD-FFE66213EF57}" vid="{1ACB2A21-A54D-734E-B5F5-167C2B5466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500</Words>
  <Application>Microsoft Macintosh PowerPoint</Application>
  <PresentationFormat>Widescreen</PresentationFormat>
  <Paragraphs>84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Calibri</vt:lpstr>
      <vt:lpstr>Georgia</vt:lpstr>
      <vt:lpstr>Oracle Sans</vt:lpstr>
      <vt:lpstr>Oracle Sans Extra Bold</vt:lpstr>
      <vt:lpstr>Oracle Sans Light</vt:lpstr>
      <vt:lpstr>Oracle Sans Tab</vt:lpstr>
      <vt:lpstr>Oracle Sans Tab Light</vt:lpstr>
      <vt:lpstr>System Font Regular</vt:lpstr>
      <vt:lpstr>Wingdings</vt:lpstr>
      <vt:lpstr>Parent Master Pillars</vt:lpstr>
      <vt:lpstr>Capstone Presentation Showcase</vt:lpstr>
      <vt:lpstr>Topics for Presentation Showcase</vt:lpstr>
      <vt:lpstr>Anomaly Detection Tool</vt:lpstr>
      <vt:lpstr>Anomaly Detection Tool  Rajneesh Pandey</vt:lpstr>
      <vt:lpstr>PowerPoint Presentation</vt:lpstr>
      <vt:lpstr>Demo Space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Showcase</dc:title>
  <dc:creator>Teresa Leija</dc:creator>
  <cp:lastModifiedBy>Rajneesh Pandey</cp:lastModifiedBy>
  <cp:revision>2</cp:revision>
  <dcterms:created xsi:type="dcterms:W3CDTF">2022-07-07T16:05:47Z</dcterms:created>
  <dcterms:modified xsi:type="dcterms:W3CDTF">2022-07-19T12:40:55Z</dcterms:modified>
</cp:coreProperties>
</file>

<file path=docProps/thumbnail.jpeg>
</file>